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Lst>
  <p:notesMasterIdLst>
    <p:notesMasterId r:id="rId39"/>
  </p:notesMasterIdLst>
  <p:sldIdLst>
    <p:sldId id="256" r:id="rId3"/>
    <p:sldId id="257" r:id="rId4"/>
    <p:sldId id="258" r:id="rId5"/>
    <p:sldId id="259" r:id="rId6"/>
    <p:sldId id="260" r:id="rId7"/>
    <p:sldId id="265" r:id="rId8"/>
    <p:sldId id="263" r:id="rId9"/>
    <p:sldId id="288" r:id="rId10"/>
    <p:sldId id="296" r:id="rId11"/>
    <p:sldId id="266" r:id="rId12"/>
    <p:sldId id="271" r:id="rId13"/>
    <p:sldId id="272" r:id="rId14"/>
    <p:sldId id="273" r:id="rId15"/>
    <p:sldId id="277" r:id="rId16"/>
    <p:sldId id="285" r:id="rId17"/>
    <p:sldId id="267" r:id="rId18"/>
    <p:sldId id="297" r:id="rId19"/>
    <p:sldId id="261" r:id="rId20"/>
    <p:sldId id="262" r:id="rId21"/>
    <p:sldId id="270" r:id="rId22"/>
    <p:sldId id="289" r:id="rId23"/>
    <p:sldId id="275" r:id="rId24"/>
    <p:sldId id="274" r:id="rId25"/>
    <p:sldId id="276" r:id="rId26"/>
    <p:sldId id="298" r:id="rId27"/>
    <p:sldId id="278" r:id="rId28"/>
    <p:sldId id="279" r:id="rId29"/>
    <p:sldId id="299" r:id="rId30"/>
    <p:sldId id="280" r:id="rId31"/>
    <p:sldId id="281" r:id="rId32"/>
    <p:sldId id="287" r:id="rId33"/>
    <p:sldId id="282" r:id="rId34"/>
    <p:sldId id="284" r:id="rId35"/>
    <p:sldId id="283" r:id="rId36"/>
    <p:sldId id="286" r:id="rId37"/>
    <p:sldId id="300" r:id="rId38"/>
  </p:sldIdLst>
  <p:sldSz cx="9144000" cy="6858000" type="screen4x3"/>
  <p:notesSz cx="6858000" cy="9144000"/>
  <p:defaultTextStyle>
    <a:defPPr>
      <a:defRPr lang="en-GB"/>
    </a:defPPr>
    <a:lvl1pPr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1pPr>
    <a:lvl2pPr marL="742950" indent="-28575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2pPr>
    <a:lvl3pPr marL="11430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3pPr>
    <a:lvl4pPr marL="16002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4pPr>
    <a:lvl5pPr marL="2057400" indent="-228600" algn="l" defTabSz="449263" rtl="0" fontAlgn="base">
      <a:spcBef>
        <a:spcPct val="0"/>
      </a:spcBef>
      <a:spcAft>
        <a:spcPct val="0"/>
      </a:spcAft>
      <a:buClr>
        <a:srgbClr val="000000"/>
      </a:buClr>
      <a:buSzPct val="100000"/>
      <a:buFont typeface="Times New Roman" pitchFamily="18" charset="0"/>
      <a:defRPr kern="1200">
        <a:solidFill>
          <a:schemeClr val="bg1"/>
        </a:solidFill>
        <a:latin typeface="Arial" charset="0"/>
        <a:ea typeface="Lucida Sans Unicode" pitchFamily="34" charset="0"/>
        <a:cs typeface="Lucida Sans Unicode" pitchFamily="34" charset="0"/>
      </a:defRPr>
    </a:lvl5pPr>
    <a:lvl6pPr marL="2286000" algn="l" defTabSz="914400" rtl="0" eaLnBrk="1" latinLnBrk="0" hangingPunct="1">
      <a:defRPr kern="1200">
        <a:solidFill>
          <a:schemeClr val="bg1"/>
        </a:solidFill>
        <a:latin typeface="Arial" charset="0"/>
        <a:ea typeface="Lucida Sans Unicode" pitchFamily="34" charset="0"/>
        <a:cs typeface="Lucida Sans Unicode" pitchFamily="34" charset="0"/>
      </a:defRPr>
    </a:lvl6pPr>
    <a:lvl7pPr marL="2743200" algn="l" defTabSz="914400" rtl="0" eaLnBrk="1" latinLnBrk="0" hangingPunct="1">
      <a:defRPr kern="1200">
        <a:solidFill>
          <a:schemeClr val="bg1"/>
        </a:solidFill>
        <a:latin typeface="Arial" charset="0"/>
        <a:ea typeface="Lucida Sans Unicode" pitchFamily="34" charset="0"/>
        <a:cs typeface="Lucida Sans Unicode" pitchFamily="34" charset="0"/>
      </a:defRPr>
    </a:lvl7pPr>
    <a:lvl8pPr marL="3200400" algn="l" defTabSz="914400" rtl="0" eaLnBrk="1" latinLnBrk="0" hangingPunct="1">
      <a:defRPr kern="1200">
        <a:solidFill>
          <a:schemeClr val="bg1"/>
        </a:solidFill>
        <a:latin typeface="Arial" charset="0"/>
        <a:ea typeface="Lucida Sans Unicode" pitchFamily="34" charset="0"/>
        <a:cs typeface="Lucida Sans Unicode" pitchFamily="34" charset="0"/>
      </a:defRPr>
    </a:lvl8pPr>
    <a:lvl9pPr marL="3657600" algn="l" defTabSz="914400" rtl="0" eaLnBrk="1" latinLnBrk="0" hangingPunct="1">
      <a:defRPr kern="1200">
        <a:solidFill>
          <a:schemeClr val="bg1"/>
        </a:solidFill>
        <a:latin typeface="Arial" charset="0"/>
        <a:ea typeface="Lucida Sans Unicode" pitchFamily="34" charset="0"/>
        <a:cs typeface="Lucida Sans Unicode"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0"/>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p:scale>
          <a:sx n="90" d="100"/>
          <a:sy n="90" d="100"/>
        </p:scale>
        <p:origin x="-1410" y="-876"/>
      </p:cViewPr>
      <p:guideLst>
        <p:guide orient="horz" pos="2160"/>
        <p:guide pos="2880"/>
      </p:guideLst>
    </p:cSldViewPr>
  </p:slideViewPr>
  <p:outlineViewPr>
    <p:cViewPr varScale="1">
      <p:scale>
        <a:sx n="170" d="200"/>
        <a:sy n="170" d="200"/>
      </p:scale>
      <p:origin x="0" y="30252"/>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458" name="AutoShape 1"/>
          <p:cNvSpPr>
            <a:spLocks noChangeArrowheads="1"/>
          </p:cNvSpPr>
          <p:nvPr/>
        </p:nvSpPr>
        <p:spPr bwMode="auto">
          <a:xfrm>
            <a:off x="0" y="0"/>
            <a:ext cx="6858000" cy="9144000"/>
          </a:xfrm>
          <a:prstGeom prst="roundRect">
            <a:avLst>
              <a:gd name="adj" fmla="val 23"/>
            </a:avLst>
          </a:prstGeom>
          <a:solidFill>
            <a:srgbClr val="FFFFFF"/>
          </a:soli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9459" name="Text Box 2"/>
          <p:cNvSpPr txBox="1">
            <a:spLocks noChangeArrowheads="1"/>
          </p:cNvSpPr>
          <p:nvPr/>
        </p:nvSpPr>
        <p:spPr bwMode="auto">
          <a:xfrm>
            <a:off x="0" y="0"/>
            <a:ext cx="297180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15" name="Rectangle 3"/>
          <p:cNvSpPr>
            <a:spLocks noGrp="1" noChangeArrowheads="1"/>
          </p:cNvSpPr>
          <p:nvPr>
            <p:ph type="dt"/>
          </p:nvPr>
        </p:nvSpPr>
        <p:spPr bwMode="auto">
          <a:xfrm>
            <a:off x="3884613" y="0"/>
            <a:ext cx="2970212" cy="4556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lvl1pPr algn="r">
              <a:buFont typeface="Times New Roman" pitchFamily="16" charset="0"/>
              <a:buNone/>
              <a:tabLst>
                <a:tab pos="723900" algn="l"/>
                <a:tab pos="1447800" algn="l"/>
                <a:tab pos="2171700" algn="l"/>
                <a:tab pos="2895600" algn="l"/>
              </a:tabLst>
              <a:defRPr sz="1200">
                <a:solidFill>
                  <a:srgbClr val="000000"/>
                </a:solidFill>
                <a:latin typeface="Calibri" pitchFamily="32" charset="0"/>
                <a:ea typeface="Lucida Sans Unicode" charset="0"/>
                <a:cs typeface="Lucida Sans Unicode" charset="0"/>
              </a:defRPr>
            </a:lvl1pPr>
          </a:lstStyle>
          <a:p>
            <a:pPr>
              <a:defRPr/>
            </a:pPr>
            <a:endParaRPr lang="en-US"/>
          </a:p>
        </p:txBody>
      </p:sp>
      <p:sp>
        <p:nvSpPr>
          <p:cNvPr id="19461" name="Rectangle 4"/>
          <p:cNvSpPr>
            <a:spLocks noGrp="1" noRot="1" noChangeAspect="1" noChangeArrowheads="1"/>
          </p:cNvSpPr>
          <p:nvPr>
            <p:ph type="sldImg"/>
          </p:nvPr>
        </p:nvSpPr>
        <p:spPr bwMode="auto">
          <a:xfrm>
            <a:off x="1143000" y="685800"/>
            <a:ext cx="4570413" cy="3427413"/>
          </a:xfrm>
          <a:prstGeom prst="rect">
            <a:avLst/>
          </a:prstGeom>
          <a:noFill/>
          <a:ln w="12600">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chemeClr val="bg2"/>
                  </a:outerShdw>
                </a:effectLst>
              </a14:hiddenEffects>
            </a:ext>
          </a:extLst>
        </p:spPr>
      </p:sp>
      <p:sp>
        <p:nvSpPr>
          <p:cNvPr id="13317" name="Rectangle 5"/>
          <p:cNvSpPr>
            <a:spLocks noGrp="1" noChangeArrowheads="1"/>
          </p:cNvSpPr>
          <p:nvPr>
            <p:ph type="body"/>
          </p:nvPr>
        </p:nvSpPr>
        <p:spPr bwMode="auto">
          <a:xfrm>
            <a:off x="685800" y="4343400"/>
            <a:ext cx="5484813" cy="41132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endParaRPr lang="en-US" noProof="0" smtClean="0"/>
          </a:p>
        </p:txBody>
      </p:sp>
      <p:sp>
        <p:nvSpPr>
          <p:cNvPr id="19463" name="Text Box 6"/>
          <p:cNvSpPr txBox="1">
            <a:spLocks noChangeArrowheads="1"/>
          </p:cNvSpPr>
          <p:nvPr/>
        </p:nvSpPr>
        <p:spPr bwMode="auto">
          <a:xfrm>
            <a:off x="0" y="8683625"/>
            <a:ext cx="2971800" cy="460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3319" name="Rectangle 7"/>
          <p:cNvSpPr>
            <a:spLocks noGrp="1" noChangeArrowheads="1"/>
          </p:cNvSpPr>
          <p:nvPr>
            <p:ph type="sldNum"/>
          </p:nvPr>
        </p:nvSpPr>
        <p:spPr bwMode="auto">
          <a:xfrm>
            <a:off x="3884613" y="8685213"/>
            <a:ext cx="2970212" cy="45561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r">
              <a:buFont typeface="Times New Roman" pitchFamily="16" charset="0"/>
              <a:buNone/>
              <a:tabLst>
                <a:tab pos="723900" algn="l"/>
                <a:tab pos="1447800" algn="l"/>
                <a:tab pos="2171700" algn="l"/>
                <a:tab pos="2895600" algn="l"/>
              </a:tabLst>
              <a:defRPr sz="1200">
                <a:solidFill>
                  <a:srgbClr val="000000"/>
                </a:solidFill>
                <a:latin typeface="Calibri" pitchFamily="32" charset="0"/>
                <a:ea typeface="Lucida Sans Unicode" charset="0"/>
                <a:cs typeface="Lucida Sans Unicode" charset="0"/>
              </a:defRPr>
            </a:lvl1pPr>
          </a:lstStyle>
          <a:p>
            <a:pPr>
              <a:defRPr/>
            </a:pPr>
            <a:fld id="{E3178343-BD5F-4813-B894-F50F6CA95424}" type="slidenum">
              <a:rPr lang="en-US"/>
              <a:pPr>
                <a:defRPr/>
              </a:pPr>
              <a:t>‹#›</a:t>
            </a:fld>
            <a:endParaRPr lang="en-US"/>
          </a:p>
        </p:txBody>
      </p:sp>
    </p:spTree>
    <p:extLst>
      <p:ext uri="{BB962C8B-B14F-4D97-AF65-F5344CB8AC3E}">
        <p14:creationId xmlns="" xmlns:p14="http://schemas.microsoft.com/office/powerpoint/2010/main" val="624134629"/>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7BA7E91A-7DE3-4822-8931-261683C632F4}" type="slidenum">
              <a:rPr lang="en-US" smtClean="0">
                <a:solidFill>
                  <a:srgbClr val="000000"/>
                </a:solidFill>
                <a:latin typeface="Calibri" pitchFamily="34" charset="0"/>
              </a:rPr>
              <a:pPr eaLnBrk="1" hangingPunct="1">
                <a:buFont typeface="Times New Roman" pitchFamily="18" charset="0"/>
                <a:buNone/>
              </a:pPr>
              <a:t>1</a:t>
            </a:fld>
            <a:endParaRPr lang="en-US" dirty="0" smtClean="0">
              <a:solidFill>
                <a:srgbClr val="000000"/>
              </a:solidFill>
              <a:latin typeface="Calibri" pitchFamily="34" charset="0"/>
            </a:endParaRPr>
          </a:p>
        </p:txBody>
      </p:sp>
      <p:sp>
        <p:nvSpPr>
          <p:cNvPr id="20483"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20484" name="Rectangle 2"/>
          <p:cNvSpPr>
            <a:spLocks noGrp="1" noChangeArrowheads="1"/>
          </p:cNvSpPr>
          <p:nvPr>
            <p:ph type="body"/>
          </p:nvPr>
        </p:nvSpPr>
        <p:spPr>
          <a:xfrm>
            <a:off x="685800" y="4343400"/>
            <a:ext cx="5486400" cy="4114800"/>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
        <p:nvSpPr>
          <p:cNvPr id="20485"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r" eaLnBrk="1" hangingPunct="1"/>
            <a:fld id="{3ED2521F-B9AB-4D12-AD91-A472030E0A17}" type="slidenum">
              <a:rPr lang="en-US" sz="1200">
                <a:solidFill>
                  <a:srgbClr val="000000"/>
                </a:solidFill>
                <a:latin typeface="Calibri" pitchFamily="34" charset="0"/>
              </a:rPr>
              <a:pPr algn="r" eaLnBrk="1" hangingPunct="1"/>
              <a:t>1</a:t>
            </a:fld>
            <a:endParaRPr lang="en-US" sz="1200" dirty="0">
              <a:solidFill>
                <a:srgbClr val="000000"/>
              </a:solidFill>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DD5D7CB0-740C-4A57-A3C7-D7EC204862A3}" type="slidenum">
              <a:rPr lang="en-US" smtClean="0">
                <a:solidFill>
                  <a:srgbClr val="000000"/>
                </a:solidFill>
                <a:latin typeface="Calibri" pitchFamily="34" charset="0"/>
              </a:rPr>
              <a:pPr eaLnBrk="1" hangingPunct="1">
                <a:buFont typeface="Times New Roman" pitchFamily="18" charset="0"/>
                <a:buNone/>
              </a:pPr>
              <a:t>11</a:t>
            </a:fld>
            <a:endParaRPr lang="en-US" smtClean="0">
              <a:solidFill>
                <a:srgbClr val="000000"/>
              </a:solidFill>
              <a:latin typeface="Calibri" pitchFamily="34" charset="0"/>
            </a:endParaRPr>
          </a:p>
        </p:txBody>
      </p:sp>
      <p:sp>
        <p:nvSpPr>
          <p:cNvPr id="30723"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30724"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6BA99993-2D29-4486-A040-D117BACB763F}" type="slidenum">
              <a:rPr lang="en-US" smtClean="0">
                <a:solidFill>
                  <a:srgbClr val="000000"/>
                </a:solidFill>
                <a:latin typeface="Calibri" pitchFamily="34" charset="0"/>
              </a:rPr>
              <a:pPr eaLnBrk="1" hangingPunct="1">
                <a:buFont typeface="Times New Roman" pitchFamily="18" charset="0"/>
                <a:buNone/>
              </a:pPr>
              <a:t>12</a:t>
            </a:fld>
            <a:endParaRPr lang="en-US" smtClean="0">
              <a:solidFill>
                <a:srgbClr val="000000"/>
              </a:solidFill>
              <a:latin typeface="Calibri" pitchFamily="34" charset="0"/>
            </a:endParaRPr>
          </a:p>
        </p:txBody>
      </p:sp>
      <p:sp>
        <p:nvSpPr>
          <p:cNvPr id="31747"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31748"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A4E814AB-FD22-4610-9F13-A84638F9F6F0}" type="slidenum">
              <a:rPr lang="en-US" smtClean="0">
                <a:solidFill>
                  <a:srgbClr val="000000"/>
                </a:solidFill>
                <a:latin typeface="Calibri" pitchFamily="34" charset="0"/>
              </a:rPr>
              <a:pPr eaLnBrk="1" hangingPunct="1">
                <a:buFont typeface="Times New Roman" pitchFamily="18" charset="0"/>
                <a:buNone/>
              </a:pPr>
              <a:t>13</a:t>
            </a:fld>
            <a:endParaRPr lang="en-US" smtClean="0">
              <a:solidFill>
                <a:srgbClr val="000000"/>
              </a:solidFill>
              <a:latin typeface="Calibri" pitchFamily="34" charset="0"/>
            </a:endParaRPr>
          </a:p>
        </p:txBody>
      </p:sp>
      <p:sp>
        <p:nvSpPr>
          <p:cNvPr id="32771"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32772"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852636A9-CD54-4045-9428-2D7A1D472BAD}" type="slidenum">
              <a:rPr lang="en-US" smtClean="0">
                <a:solidFill>
                  <a:srgbClr val="000000"/>
                </a:solidFill>
                <a:latin typeface="Calibri" pitchFamily="34" charset="0"/>
              </a:rPr>
              <a:pPr eaLnBrk="1" hangingPunct="1">
                <a:buFont typeface="Times New Roman" pitchFamily="18" charset="0"/>
                <a:buNone/>
              </a:pPr>
              <a:t>16</a:t>
            </a:fld>
            <a:endParaRPr lang="en-US" smtClean="0">
              <a:solidFill>
                <a:srgbClr val="000000"/>
              </a:solidFill>
              <a:latin typeface="Calibri" pitchFamily="34" charset="0"/>
            </a:endParaRPr>
          </a:p>
        </p:txBody>
      </p:sp>
      <p:sp>
        <p:nvSpPr>
          <p:cNvPr id="33795"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33796" name="Text Box 2"/>
          <p:cNvSpPr>
            <a:spLocks noGrp="1" noChangeArrowheads="1"/>
          </p:cNvSpPr>
          <p:nvPr>
            <p:ph type="body"/>
          </p:nvPr>
        </p:nvSpPr>
        <p:spPr>
          <a:xfrm>
            <a:off x="685800" y="4343400"/>
            <a:ext cx="5486400" cy="4114800"/>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eaLnBrk="1" hangingPunct="1">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mtClean="0">
              <a:latin typeface="Calibri" pitchFamily="34" charset="0"/>
              <a:ea typeface="Lucida Sans Unicode" pitchFamily="34" charset="0"/>
              <a:cs typeface="Lucida Sans Unicode" pitchFamily="34" charset="0"/>
            </a:endParaRPr>
          </a:p>
        </p:txBody>
      </p:sp>
      <p:sp>
        <p:nvSpPr>
          <p:cNvPr id="33797"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r" eaLnBrk="1" hangingPunct="1"/>
            <a:fld id="{E46E2426-E505-4775-9B35-3AC579D9CE1C}" type="slidenum">
              <a:rPr lang="en-US" sz="1200">
                <a:solidFill>
                  <a:srgbClr val="000000"/>
                </a:solidFill>
                <a:latin typeface="Calibri" pitchFamily="34" charset="0"/>
              </a:rPr>
              <a:pPr algn="r" eaLnBrk="1" hangingPunct="1"/>
              <a:t>16</a:t>
            </a:fld>
            <a:endParaRPr lang="en-US" sz="1200">
              <a:solidFill>
                <a:srgbClr val="000000"/>
              </a:solidFill>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8091003E-9C60-4F49-9C77-F33F375D30E5}" type="slidenum">
              <a:rPr lang="en-US" smtClean="0">
                <a:solidFill>
                  <a:srgbClr val="000000"/>
                </a:solidFill>
                <a:latin typeface="Calibri" pitchFamily="34" charset="0"/>
              </a:rPr>
              <a:pPr eaLnBrk="1" hangingPunct="1">
                <a:buFont typeface="Times New Roman" pitchFamily="18" charset="0"/>
                <a:buNone/>
              </a:pPr>
              <a:t>17</a:t>
            </a:fld>
            <a:endParaRPr lang="en-US" dirty="0" smtClean="0">
              <a:solidFill>
                <a:srgbClr val="000000"/>
              </a:solidFill>
              <a:latin typeface="Calibri" pitchFamily="34" charset="0"/>
            </a:endParaRPr>
          </a:p>
        </p:txBody>
      </p:sp>
      <p:sp>
        <p:nvSpPr>
          <p:cNvPr id="21507"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21508" name="Rectangle 2"/>
          <p:cNvSpPr>
            <a:spLocks noGrp="1" noChangeArrowheads="1"/>
          </p:cNvSpPr>
          <p:nvPr>
            <p:ph type="body"/>
          </p:nvPr>
        </p:nvSpPr>
        <p:spPr>
          <a:xfrm>
            <a:off x="685800" y="4343400"/>
            <a:ext cx="5486400" cy="4114800"/>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
        <p:nvSpPr>
          <p:cNvPr id="21509"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r" eaLnBrk="1" hangingPunct="1"/>
            <a:fld id="{EDE115E6-1D62-4DD4-B13B-9822235893EC}" type="slidenum">
              <a:rPr lang="en-US" sz="1200">
                <a:solidFill>
                  <a:srgbClr val="000000"/>
                </a:solidFill>
                <a:latin typeface="Calibri" pitchFamily="34" charset="0"/>
              </a:rPr>
              <a:pPr algn="r" eaLnBrk="1" hangingPunct="1"/>
              <a:t>17</a:t>
            </a:fld>
            <a:endParaRPr lang="en-US" sz="1200" dirty="0">
              <a:solidFill>
                <a:srgbClr val="000000"/>
              </a:solidFill>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090A8AAE-A946-4D98-ACEE-B6EA43700E6F}" type="slidenum">
              <a:rPr lang="en-US" smtClean="0">
                <a:solidFill>
                  <a:srgbClr val="000000"/>
                </a:solidFill>
                <a:latin typeface="Calibri" pitchFamily="34" charset="0"/>
              </a:rPr>
              <a:pPr eaLnBrk="1" hangingPunct="1">
                <a:buFont typeface="Times New Roman" pitchFamily="18" charset="0"/>
                <a:buNone/>
              </a:pPr>
              <a:t>18</a:t>
            </a:fld>
            <a:endParaRPr lang="en-US" smtClean="0">
              <a:solidFill>
                <a:srgbClr val="000000"/>
              </a:solidFill>
              <a:latin typeface="Calibri" pitchFamily="34" charset="0"/>
            </a:endParaRPr>
          </a:p>
        </p:txBody>
      </p:sp>
      <p:sp>
        <p:nvSpPr>
          <p:cNvPr id="27651"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27652" name="Text Box 2"/>
          <p:cNvSpPr>
            <a:spLocks noGrp="1" noChangeArrowheads="1"/>
          </p:cNvSpPr>
          <p:nvPr>
            <p:ph type="body"/>
          </p:nvPr>
        </p:nvSpPr>
        <p:spPr>
          <a:xfrm>
            <a:off x="685800" y="4343400"/>
            <a:ext cx="5486400" cy="4114800"/>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p>
            <a:pPr eaLnBrk="1" hangingPunct="1">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mtClean="0">
              <a:latin typeface="Calibri" pitchFamily="34" charset="0"/>
              <a:ea typeface="Lucida Sans Unicode" pitchFamily="34" charset="0"/>
              <a:cs typeface="Lucida Sans Unicode" pitchFamily="34" charset="0"/>
            </a:endParaRPr>
          </a:p>
          <a:p>
            <a:pPr eaLnBrk="1" hangingPunct="1">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Calibri" pitchFamily="34" charset="0"/>
                <a:ea typeface="Lucida Sans Unicode" pitchFamily="34" charset="0"/>
                <a:cs typeface="Lucida Sans Unicode" pitchFamily="34" charset="0"/>
              </a:rPr>
              <a:t>OR</a:t>
            </a:r>
          </a:p>
          <a:p>
            <a:pPr eaLnBrk="1" hangingPunct="1">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mtClean="0">
              <a:latin typeface="Calibri" pitchFamily="34" charset="0"/>
              <a:ea typeface="Lucida Sans Unicode" pitchFamily="34" charset="0"/>
              <a:cs typeface="Lucida Sans Unicode" pitchFamily="34" charset="0"/>
            </a:endParaRPr>
          </a:p>
          <a:p>
            <a:pPr eaLnBrk="1" hangingPunct="1">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mtClean="0">
                <a:latin typeface="Calibri" pitchFamily="34" charset="0"/>
                <a:ea typeface="Lucida Sans Unicode" pitchFamily="34" charset="0"/>
                <a:cs typeface="Lucida Sans Unicode" pitchFamily="34" charset="0"/>
              </a:rPr>
              <a:t>Outline the format of the exhibition – proposed opening and closing times – address any differences with the format of a conventional MICROSCIENCE, particularly duration – outline pricing, particularly incentives for previous exhibitors or RMS and/or EMS corporate members – highlight any EMS requirements for exhibitors (ECMA) – membership of CAC and stress flexibility of venue - what  will exhibitors get for their money (shell, carpet etc.) – the support they will get (dedicated team of full-time experienced staff) -  keen to make it the best exhibitor experience – there is enthusiasm for the event, and we want to harness it and for you to be an integral part –thank you</a:t>
            </a:r>
          </a:p>
          <a:p>
            <a:pPr eaLnBrk="1" hangingPunct="1">
              <a:spcBef>
                <a:spcPct val="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US" smtClean="0">
              <a:latin typeface="Calibri" pitchFamily="34" charset="0"/>
              <a:ea typeface="Lucida Sans Unicode" pitchFamily="34" charset="0"/>
              <a:cs typeface="Lucida Sans Unicode" pitchFamily="34" charset="0"/>
            </a:endParaRPr>
          </a:p>
        </p:txBody>
      </p:sp>
      <p:sp>
        <p:nvSpPr>
          <p:cNvPr id="27653"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r" eaLnBrk="1" hangingPunct="1"/>
            <a:fld id="{25858391-546E-4341-9573-529E3231861C}" type="slidenum">
              <a:rPr lang="en-US" sz="1200">
                <a:solidFill>
                  <a:srgbClr val="000000"/>
                </a:solidFill>
                <a:latin typeface="Calibri" pitchFamily="34" charset="0"/>
              </a:rPr>
              <a:pPr algn="r" eaLnBrk="1" hangingPunct="1"/>
              <a:t>18</a:t>
            </a:fld>
            <a:endParaRPr lang="en-US" sz="1200">
              <a:solidFill>
                <a:srgbClr val="000000"/>
              </a:solidFill>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F9E60DFB-E406-48D4-AECB-EACF44F4107C}" type="slidenum">
              <a:rPr lang="en-US" smtClean="0">
                <a:solidFill>
                  <a:srgbClr val="000000"/>
                </a:solidFill>
                <a:latin typeface="Calibri" pitchFamily="34" charset="0"/>
              </a:rPr>
              <a:pPr eaLnBrk="1" hangingPunct="1">
                <a:buFont typeface="Times New Roman" pitchFamily="18" charset="0"/>
                <a:buNone/>
              </a:pPr>
              <a:t>19</a:t>
            </a:fld>
            <a:endParaRPr lang="en-US" smtClean="0">
              <a:solidFill>
                <a:srgbClr val="000000"/>
              </a:solidFill>
              <a:latin typeface="Calibri" pitchFamily="34" charset="0"/>
            </a:endParaRPr>
          </a:p>
        </p:txBody>
      </p:sp>
      <p:sp>
        <p:nvSpPr>
          <p:cNvPr id="28675"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28676"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8091003E-9C60-4F49-9C77-F33F375D30E5}" type="slidenum">
              <a:rPr lang="en-US" smtClean="0">
                <a:solidFill>
                  <a:srgbClr val="000000"/>
                </a:solidFill>
                <a:latin typeface="Calibri" pitchFamily="34" charset="0"/>
              </a:rPr>
              <a:pPr eaLnBrk="1" hangingPunct="1">
                <a:buFont typeface="Times New Roman" pitchFamily="18" charset="0"/>
                <a:buNone/>
              </a:pPr>
              <a:t>25</a:t>
            </a:fld>
            <a:endParaRPr lang="en-US" dirty="0" smtClean="0">
              <a:solidFill>
                <a:srgbClr val="000000"/>
              </a:solidFill>
              <a:latin typeface="Calibri" pitchFamily="34" charset="0"/>
            </a:endParaRPr>
          </a:p>
        </p:txBody>
      </p:sp>
      <p:sp>
        <p:nvSpPr>
          <p:cNvPr id="21507"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21508" name="Rectangle 2"/>
          <p:cNvSpPr>
            <a:spLocks noGrp="1" noChangeArrowheads="1"/>
          </p:cNvSpPr>
          <p:nvPr>
            <p:ph type="body"/>
          </p:nvPr>
        </p:nvSpPr>
        <p:spPr>
          <a:xfrm>
            <a:off x="685800" y="4343400"/>
            <a:ext cx="5486400" cy="4114800"/>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
        <p:nvSpPr>
          <p:cNvPr id="21509"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r" eaLnBrk="1" hangingPunct="1"/>
            <a:fld id="{EDE115E6-1D62-4DD4-B13B-9822235893EC}" type="slidenum">
              <a:rPr lang="en-US" sz="1200">
                <a:solidFill>
                  <a:srgbClr val="000000"/>
                </a:solidFill>
                <a:latin typeface="Calibri" pitchFamily="34" charset="0"/>
              </a:rPr>
              <a:pPr algn="r" eaLnBrk="1" hangingPunct="1"/>
              <a:t>25</a:t>
            </a:fld>
            <a:endParaRPr lang="en-US" sz="1200" dirty="0">
              <a:solidFill>
                <a:srgbClr val="000000"/>
              </a:solidFill>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8091003E-9C60-4F49-9C77-F33F375D30E5}" type="slidenum">
              <a:rPr lang="en-US" smtClean="0">
                <a:solidFill>
                  <a:srgbClr val="000000"/>
                </a:solidFill>
                <a:latin typeface="Calibri" pitchFamily="34" charset="0"/>
              </a:rPr>
              <a:pPr eaLnBrk="1" hangingPunct="1">
                <a:buFont typeface="Times New Roman" pitchFamily="18" charset="0"/>
                <a:buNone/>
              </a:pPr>
              <a:t>28</a:t>
            </a:fld>
            <a:endParaRPr lang="en-US" dirty="0" smtClean="0">
              <a:solidFill>
                <a:srgbClr val="000000"/>
              </a:solidFill>
              <a:latin typeface="Calibri" pitchFamily="34" charset="0"/>
            </a:endParaRPr>
          </a:p>
        </p:txBody>
      </p:sp>
      <p:sp>
        <p:nvSpPr>
          <p:cNvPr id="21507"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21508" name="Rectangle 2"/>
          <p:cNvSpPr>
            <a:spLocks noGrp="1" noChangeArrowheads="1"/>
          </p:cNvSpPr>
          <p:nvPr>
            <p:ph type="body"/>
          </p:nvPr>
        </p:nvSpPr>
        <p:spPr>
          <a:xfrm>
            <a:off x="685800" y="4343400"/>
            <a:ext cx="5486400" cy="4114800"/>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
        <p:nvSpPr>
          <p:cNvPr id="21509"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r" eaLnBrk="1" hangingPunct="1"/>
            <a:fld id="{EDE115E6-1D62-4DD4-B13B-9822235893EC}" type="slidenum">
              <a:rPr lang="en-US" sz="1200">
                <a:solidFill>
                  <a:srgbClr val="000000"/>
                </a:solidFill>
                <a:latin typeface="Calibri" pitchFamily="34" charset="0"/>
              </a:rPr>
              <a:pPr algn="r" eaLnBrk="1" hangingPunct="1"/>
              <a:t>28</a:t>
            </a:fld>
            <a:endParaRPr lang="en-US" sz="1200" dirty="0">
              <a:solidFill>
                <a:srgbClr val="000000"/>
              </a:solidFill>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8091003E-9C60-4F49-9C77-F33F375D30E5}" type="slidenum">
              <a:rPr lang="en-US" smtClean="0">
                <a:solidFill>
                  <a:srgbClr val="000000"/>
                </a:solidFill>
                <a:latin typeface="Calibri" pitchFamily="34" charset="0"/>
              </a:rPr>
              <a:pPr eaLnBrk="1" hangingPunct="1">
                <a:buFont typeface="Times New Roman" pitchFamily="18" charset="0"/>
                <a:buNone/>
              </a:pPr>
              <a:t>36</a:t>
            </a:fld>
            <a:endParaRPr lang="en-US" dirty="0" smtClean="0">
              <a:solidFill>
                <a:srgbClr val="000000"/>
              </a:solidFill>
              <a:latin typeface="Calibri" pitchFamily="34" charset="0"/>
            </a:endParaRPr>
          </a:p>
        </p:txBody>
      </p:sp>
      <p:sp>
        <p:nvSpPr>
          <p:cNvPr id="21507"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21508" name="Rectangle 2"/>
          <p:cNvSpPr>
            <a:spLocks noGrp="1" noChangeArrowheads="1"/>
          </p:cNvSpPr>
          <p:nvPr>
            <p:ph type="body"/>
          </p:nvPr>
        </p:nvSpPr>
        <p:spPr>
          <a:xfrm>
            <a:off x="685800" y="4343400"/>
            <a:ext cx="5486400" cy="4114800"/>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
        <p:nvSpPr>
          <p:cNvPr id="21509"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r" eaLnBrk="1" hangingPunct="1"/>
            <a:fld id="{EDE115E6-1D62-4DD4-B13B-9822235893EC}" type="slidenum">
              <a:rPr lang="en-US" sz="1200">
                <a:solidFill>
                  <a:srgbClr val="000000"/>
                </a:solidFill>
                <a:latin typeface="Calibri" pitchFamily="34" charset="0"/>
              </a:rPr>
              <a:pPr algn="r" eaLnBrk="1" hangingPunct="1"/>
              <a:t>36</a:t>
            </a:fld>
            <a:endParaRPr lang="en-US" sz="1200" dirty="0">
              <a:solidFill>
                <a:srgbClr val="000000"/>
              </a:solidFill>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8091003E-9C60-4F49-9C77-F33F375D30E5}" type="slidenum">
              <a:rPr lang="en-US" smtClean="0">
                <a:solidFill>
                  <a:srgbClr val="000000"/>
                </a:solidFill>
                <a:latin typeface="Calibri" pitchFamily="34" charset="0"/>
              </a:rPr>
              <a:pPr eaLnBrk="1" hangingPunct="1">
                <a:buFont typeface="Times New Roman" pitchFamily="18" charset="0"/>
                <a:buNone/>
              </a:pPr>
              <a:t>2</a:t>
            </a:fld>
            <a:endParaRPr lang="en-US" dirty="0" smtClean="0">
              <a:solidFill>
                <a:srgbClr val="000000"/>
              </a:solidFill>
              <a:latin typeface="Calibri" pitchFamily="34" charset="0"/>
            </a:endParaRPr>
          </a:p>
        </p:txBody>
      </p:sp>
      <p:sp>
        <p:nvSpPr>
          <p:cNvPr id="21507"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21508" name="Rectangle 2"/>
          <p:cNvSpPr>
            <a:spLocks noGrp="1" noChangeArrowheads="1"/>
          </p:cNvSpPr>
          <p:nvPr>
            <p:ph type="body"/>
          </p:nvPr>
        </p:nvSpPr>
        <p:spPr>
          <a:xfrm>
            <a:off x="685800" y="4343400"/>
            <a:ext cx="5486400" cy="4114800"/>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
        <p:nvSpPr>
          <p:cNvPr id="21509"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r" eaLnBrk="1" hangingPunct="1"/>
            <a:fld id="{EDE115E6-1D62-4DD4-B13B-9822235893EC}" type="slidenum">
              <a:rPr lang="en-US" sz="1200">
                <a:solidFill>
                  <a:srgbClr val="000000"/>
                </a:solidFill>
                <a:latin typeface="Calibri" pitchFamily="34" charset="0"/>
              </a:rPr>
              <a:pPr algn="r" eaLnBrk="1" hangingPunct="1"/>
              <a:t>2</a:t>
            </a:fld>
            <a:endParaRPr lang="en-US" sz="1200" dirty="0">
              <a:solidFill>
                <a:srgbClr val="000000"/>
              </a:solidFill>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FB8D0743-DB4A-4680-B860-BABD045A7B08}" type="slidenum">
              <a:rPr lang="en-US" smtClean="0">
                <a:solidFill>
                  <a:srgbClr val="000000"/>
                </a:solidFill>
                <a:latin typeface="Calibri" pitchFamily="34" charset="0"/>
              </a:rPr>
              <a:pPr eaLnBrk="1" hangingPunct="1">
                <a:buFont typeface="Times New Roman" pitchFamily="18" charset="0"/>
                <a:buNone/>
              </a:pPr>
              <a:t>3</a:t>
            </a:fld>
            <a:endParaRPr lang="en-US" dirty="0" smtClean="0">
              <a:solidFill>
                <a:srgbClr val="000000"/>
              </a:solidFill>
              <a:latin typeface="Calibri" pitchFamily="34" charset="0"/>
            </a:endParaRPr>
          </a:p>
        </p:txBody>
      </p:sp>
      <p:sp>
        <p:nvSpPr>
          <p:cNvPr id="22531"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22532"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3554"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3DD2DECD-C7B0-4A26-BDDF-2566CED64A66}" type="slidenum">
              <a:rPr lang="en-US" smtClean="0">
                <a:solidFill>
                  <a:srgbClr val="000000"/>
                </a:solidFill>
                <a:latin typeface="Calibri" pitchFamily="34" charset="0"/>
              </a:rPr>
              <a:pPr eaLnBrk="1" hangingPunct="1">
                <a:buFont typeface="Times New Roman" pitchFamily="18" charset="0"/>
                <a:buNone/>
              </a:pPr>
              <a:t>4</a:t>
            </a:fld>
            <a:endParaRPr lang="en-US" dirty="0" smtClean="0">
              <a:solidFill>
                <a:srgbClr val="000000"/>
              </a:solidFill>
              <a:latin typeface="Calibri" pitchFamily="34" charset="0"/>
            </a:endParaRPr>
          </a:p>
        </p:txBody>
      </p:sp>
      <p:sp>
        <p:nvSpPr>
          <p:cNvPr id="23555"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23556"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285619AC-EF04-4CF8-9CE6-96A335EFFA09}" type="slidenum">
              <a:rPr lang="en-US" smtClean="0">
                <a:solidFill>
                  <a:srgbClr val="000000"/>
                </a:solidFill>
                <a:latin typeface="Calibri" pitchFamily="34" charset="0"/>
              </a:rPr>
              <a:pPr eaLnBrk="1" hangingPunct="1">
                <a:buFont typeface="Times New Roman" pitchFamily="18" charset="0"/>
                <a:buNone/>
              </a:pPr>
              <a:t>5</a:t>
            </a:fld>
            <a:endParaRPr lang="en-US" dirty="0" smtClean="0">
              <a:solidFill>
                <a:srgbClr val="000000"/>
              </a:solidFill>
              <a:latin typeface="Calibri" pitchFamily="34" charset="0"/>
            </a:endParaRPr>
          </a:p>
        </p:txBody>
      </p:sp>
      <p:sp>
        <p:nvSpPr>
          <p:cNvPr id="24579"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24580"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919AA63F-E381-4AD9-8E2D-0EDE692DCE6A}" type="slidenum">
              <a:rPr lang="en-US" smtClean="0">
                <a:solidFill>
                  <a:srgbClr val="000000"/>
                </a:solidFill>
                <a:latin typeface="Calibri" pitchFamily="34" charset="0"/>
              </a:rPr>
              <a:pPr eaLnBrk="1" hangingPunct="1">
                <a:buFont typeface="Times New Roman" pitchFamily="18" charset="0"/>
                <a:buNone/>
              </a:pPr>
              <a:t>6</a:t>
            </a:fld>
            <a:endParaRPr lang="en-US" smtClean="0">
              <a:solidFill>
                <a:srgbClr val="000000"/>
              </a:solidFill>
              <a:latin typeface="Calibri" pitchFamily="34" charset="0"/>
            </a:endParaRPr>
          </a:p>
        </p:txBody>
      </p:sp>
      <p:sp>
        <p:nvSpPr>
          <p:cNvPr id="26627"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26628"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723E669E-371A-4B15-BD10-967A50907DAD}" type="slidenum">
              <a:rPr lang="en-US" smtClean="0">
                <a:solidFill>
                  <a:srgbClr val="000000"/>
                </a:solidFill>
                <a:latin typeface="Calibri" pitchFamily="34" charset="0"/>
              </a:rPr>
              <a:pPr eaLnBrk="1" hangingPunct="1">
                <a:buFont typeface="Times New Roman" pitchFamily="18" charset="0"/>
                <a:buNone/>
              </a:pPr>
              <a:t>7</a:t>
            </a:fld>
            <a:endParaRPr lang="en-US" smtClean="0">
              <a:solidFill>
                <a:srgbClr val="000000"/>
              </a:solidFill>
              <a:latin typeface="Calibri" pitchFamily="34" charset="0"/>
            </a:endParaRPr>
          </a:p>
        </p:txBody>
      </p:sp>
      <p:sp>
        <p:nvSpPr>
          <p:cNvPr id="25603"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25604"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1506"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8091003E-9C60-4F49-9C77-F33F375D30E5}" type="slidenum">
              <a:rPr lang="en-US" smtClean="0">
                <a:solidFill>
                  <a:srgbClr val="000000"/>
                </a:solidFill>
                <a:latin typeface="Calibri" pitchFamily="34" charset="0"/>
              </a:rPr>
              <a:pPr eaLnBrk="1" hangingPunct="1">
                <a:buFont typeface="Times New Roman" pitchFamily="18" charset="0"/>
                <a:buNone/>
              </a:pPr>
              <a:t>9</a:t>
            </a:fld>
            <a:endParaRPr lang="en-US" dirty="0" smtClean="0">
              <a:solidFill>
                <a:srgbClr val="000000"/>
              </a:solidFill>
              <a:latin typeface="Calibri" pitchFamily="34" charset="0"/>
            </a:endParaRPr>
          </a:p>
        </p:txBody>
      </p:sp>
      <p:sp>
        <p:nvSpPr>
          <p:cNvPr id="21507"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a:p>
        </p:txBody>
      </p:sp>
      <p:sp>
        <p:nvSpPr>
          <p:cNvPr id="21508" name="Rectangle 2"/>
          <p:cNvSpPr>
            <a:spLocks noGrp="1" noChangeArrowheads="1"/>
          </p:cNvSpPr>
          <p:nvPr>
            <p:ph type="body"/>
          </p:nvPr>
        </p:nvSpPr>
        <p:spPr>
          <a:xfrm>
            <a:off x="685800" y="4343400"/>
            <a:ext cx="5486400" cy="4114800"/>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dirty="0" smtClean="0">
              <a:latin typeface="Times New Roman" pitchFamily="18" charset="0"/>
            </a:endParaRPr>
          </a:p>
        </p:txBody>
      </p:sp>
      <p:sp>
        <p:nvSpPr>
          <p:cNvPr id="21509" name="Text Box 3"/>
          <p:cNvSpPr txBox="1">
            <a:spLocks noChangeArrowheads="1"/>
          </p:cNvSpPr>
          <p:nvPr/>
        </p:nvSpPr>
        <p:spPr bwMode="auto">
          <a:xfrm>
            <a:off x="3884613" y="8685213"/>
            <a:ext cx="2971800" cy="4572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r" eaLnBrk="1" hangingPunct="1"/>
            <a:fld id="{EDE115E6-1D62-4DD4-B13B-9822235893EC}" type="slidenum">
              <a:rPr lang="en-US" sz="1200">
                <a:solidFill>
                  <a:srgbClr val="000000"/>
                </a:solidFill>
                <a:latin typeface="Calibri" pitchFamily="34" charset="0"/>
              </a:rPr>
              <a:pPr algn="r" eaLnBrk="1" hangingPunct="1"/>
              <a:t>9</a:t>
            </a:fld>
            <a:endParaRPr lang="en-US" sz="1200" dirty="0">
              <a:solidFill>
                <a:srgbClr val="000000"/>
              </a:solidFill>
              <a:latin typeface="Calibri"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7"/>
          <p:cNvSpPr>
            <a:spLocks noGrp="1" noChangeArrowheads="1"/>
          </p:cNvSpPr>
          <p:nvPr>
            <p:ph type="sldNum" sz="quarter"/>
          </p:nvPr>
        </p:nvSpPr>
        <p:spPr>
          <a:noFill/>
        </p:spPr>
        <p:txBody>
          <a:bodyPr/>
          <a:lstStyle>
            <a:lvl1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1pPr>
            <a:lvl2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2pPr>
            <a:lvl3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3pPr>
            <a:lvl4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4pPr>
            <a:lvl5pPr eaLnBrk="0" hangingPunc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bg1"/>
                </a:solidFill>
                <a:latin typeface="Arial" charset="0"/>
                <a:ea typeface="Lucida Sans Unicode" pitchFamily="34" charset="0"/>
                <a:cs typeface="Lucida Sans Unicode" pitchFamily="34" charset="0"/>
              </a:defRPr>
            </a:lvl9pPr>
          </a:lstStyle>
          <a:p>
            <a:pPr eaLnBrk="1" hangingPunct="1">
              <a:buFont typeface="Times New Roman" pitchFamily="18" charset="0"/>
              <a:buNone/>
            </a:pPr>
            <a:fld id="{A14E6723-3C41-40B6-816A-075FC6A3C389}" type="slidenum">
              <a:rPr lang="en-US" smtClean="0">
                <a:solidFill>
                  <a:srgbClr val="000000"/>
                </a:solidFill>
                <a:latin typeface="Calibri" pitchFamily="34" charset="0"/>
              </a:rPr>
              <a:pPr eaLnBrk="1" hangingPunct="1">
                <a:buFont typeface="Times New Roman" pitchFamily="18" charset="0"/>
                <a:buNone/>
              </a:pPr>
              <a:t>10</a:t>
            </a:fld>
            <a:endParaRPr lang="en-US" smtClean="0">
              <a:solidFill>
                <a:srgbClr val="000000"/>
              </a:solidFill>
              <a:latin typeface="Calibri" pitchFamily="34" charset="0"/>
            </a:endParaRPr>
          </a:p>
        </p:txBody>
      </p:sp>
      <p:sp>
        <p:nvSpPr>
          <p:cNvPr id="29699" name="Rectangle 1"/>
          <p:cNvSpPr>
            <a:spLocks noGrp="1" noRot="1" noChangeAspect="1" noChangeArrowheads="1" noTextEdit="1"/>
          </p:cNvSpPr>
          <p:nvPr>
            <p:ph type="sldImg"/>
          </p:nvPr>
        </p:nvSpPr>
        <p:spPr>
          <a:xfrm>
            <a:off x="1143000" y="685800"/>
            <a:ext cx="4572000" cy="3429000"/>
          </a:xfrm>
          <a:solidFill>
            <a:srgbClr val="FFFFFF"/>
          </a:solidFill>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29700" name="Rectangle 2"/>
          <p:cNvSpPr>
            <a:spLocks noGrp="1" noChangeArrowheads="1"/>
          </p:cNvSpPr>
          <p:nvPr>
            <p:ph type="body" idx="1"/>
          </p:nvPr>
        </p:nvSpPr>
        <p:spPr>
          <a:xfrm>
            <a:off x="685800" y="4343400"/>
            <a:ext cx="5486400" cy="4208463"/>
          </a:xfrm>
          <a:noFill/>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 xmlns:p14="http://schemas.microsoft.com/office/powerpoint/2010/main" val="4090444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149139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45325" y="128588"/>
            <a:ext cx="1639888" cy="60245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124075" y="128588"/>
            <a:ext cx="4768850" cy="6024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13804847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extLst>
      <p:ext uri="{BB962C8B-B14F-4D97-AF65-F5344CB8AC3E}">
        <p14:creationId xmlns="" xmlns:p14="http://schemas.microsoft.com/office/powerpoint/2010/main" val="22577273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19627353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 xmlns:p14="http://schemas.microsoft.com/office/powerpoint/2010/main" val="8861836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124075" y="1628775"/>
            <a:ext cx="3203575"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80050" y="1628775"/>
            <a:ext cx="320516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242865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4098541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 xmlns:p14="http://schemas.microsoft.com/office/powerpoint/2010/main" val="39765674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2919281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3327725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879593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33687127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38452245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45325" y="128588"/>
            <a:ext cx="1639888" cy="60245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124075" y="128588"/>
            <a:ext cx="4768850" cy="60245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2081177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 xmlns:p14="http://schemas.microsoft.com/office/powerpoint/2010/main" val="3884671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124075" y="1628775"/>
            <a:ext cx="3203575"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80050" y="1628775"/>
            <a:ext cx="3205163" cy="45243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4233115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 xmlns:p14="http://schemas.microsoft.com/office/powerpoint/2010/main" val="53309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 xmlns:p14="http://schemas.microsoft.com/office/powerpoint/2010/main" val="3274048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3291254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3252034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 xmlns:p14="http://schemas.microsoft.com/office/powerpoint/2010/main" val="215634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17375E"/>
        </a:solidFill>
        <a:effectLst/>
      </p:bgPr>
    </p:bg>
    <p:spTree>
      <p:nvGrpSpPr>
        <p:cNvPr id="1" name=""/>
        <p:cNvGrpSpPr/>
        <p:nvPr/>
      </p:nvGrpSpPr>
      <p:grpSpPr>
        <a:xfrm>
          <a:off x="0" y="0"/>
          <a:ext cx="0" cy="0"/>
          <a:chOff x="0" y="0"/>
          <a:chExt cx="0" cy="0"/>
        </a:xfrm>
      </p:grpSpPr>
      <p:sp>
        <p:nvSpPr>
          <p:cNvPr id="1026" name="Rectangle 1"/>
          <p:cNvSpPr>
            <a:spLocks noChangeArrowheads="1"/>
          </p:cNvSpPr>
          <p:nvPr/>
        </p:nvSpPr>
        <p:spPr bwMode="auto">
          <a:xfrm>
            <a:off x="5148263" y="0"/>
            <a:ext cx="3995737" cy="6858000"/>
          </a:xfrm>
          <a:prstGeom prst="rect">
            <a:avLst/>
          </a:prstGeom>
          <a:solidFill>
            <a:srgbClr val="FFFFFF"/>
          </a:solidFill>
          <a:ln w="25560">
            <a:solidFill>
              <a:srgbClr val="385D8A"/>
            </a:solidFill>
            <a:miter lim="800000"/>
            <a:headEnd/>
            <a:tailEnd/>
          </a:ln>
          <a:effectLst/>
          <a:extLs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1027" name="Rectangle 2"/>
          <p:cNvSpPr>
            <a:spLocks noGrp="1" noChangeArrowheads="1"/>
          </p:cNvSpPr>
          <p:nvPr>
            <p:ph type="title"/>
          </p:nvPr>
        </p:nvSpPr>
        <p:spPr bwMode="auto">
          <a:xfrm>
            <a:off x="2124075" y="128588"/>
            <a:ext cx="6561138" cy="143351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1028" name="Rectangle 3"/>
          <p:cNvSpPr>
            <a:spLocks noGrp="1" noChangeArrowheads="1"/>
          </p:cNvSpPr>
          <p:nvPr>
            <p:ph type="body" idx="1"/>
          </p:nvPr>
        </p:nvSpPr>
        <p:spPr bwMode="auto">
          <a:xfrm>
            <a:off x="2124075" y="1628775"/>
            <a:ext cx="6561138" cy="4524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Gill Sans MT" pitchFamily="32" charset="0"/>
          <a:ea typeface="Lucida Sans Unicode" charset="0"/>
          <a:cs typeface="Lucida Sans Unicode" charset="0"/>
        </a:defRPr>
      </a:lvl2pPr>
      <a:lvl3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Gill Sans MT" pitchFamily="32" charset="0"/>
          <a:ea typeface="Lucida Sans Unicode" charset="0"/>
          <a:cs typeface="Lucida Sans Unicode" charset="0"/>
        </a:defRPr>
      </a:lvl3pPr>
      <a:lvl4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Gill Sans MT" pitchFamily="32" charset="0"/>
          <a:ea typeface="Lucida Sans Unicode" charset="0"/>
          <a:cs typeface="Lucida Sans Unicode" charset="0"/>
        </a:defRPr>
      </a:lvl4pPr>
      <a:lvl5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Gill Sans MT" pitchFamily="32" charset="0"/>
          <a:ea typeface="Lucida Sans Unicode" charset="0"/>
          <a:cs typeface="Lucida Sans Unicode"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FFFFFF"/>
          </a:solidFill>
          <a:latin typeface="Gill Sans MT" pitchFamily="32" charset="0"/>
          <a:ea typeface="Lucida Sans Unicode" charset="0"/>
          <a:cs typeface="Lucida Sans Unicode"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FFFFFF"/>
          </a:solidFill>
          <a:latin typeface="Gill Sans MT" pitchFamily="32" charset="0"/>
          <a:ea typeface="Lucida Sans Unicode" charset="0"/>
          <a:cs typeface="Lucida Sans Unicode"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FFFFFF"/>
          </a:solidFill>
          <a:latin typeface="Gill Sans MT" pitchFamily="32" charset="0"/>
          <a:ea typeface="Lucida Sans Unicode" charset="0"/>
          <a:cs typeface="Lucida Sans Unicode"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FFFFFF"/>
          </a:solidFill>
          <a:latin typeface="Gill Sans MT" pitchFamily="32" charset="0"/>
          <a:ea typeface="Lucida Sans Unicode" charset="0"/>
          <a:cs typeface="Lucida Sans Unicode"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FFFFFF"/>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FFFFFF"/>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FFFFFF"/>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FFFFFF"/>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FFFFFF"/>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17375E"/>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0" y="0"/>
            <a:ext cx="1979613" cy="6858000"/>
          </a:xfrm>
          <a:prstGeom prst="rect">
            <a:avLst/>
          </a:prstGeom>
          <a:solidFill>
            <a:srgbClr val="FFFFFF"/>
          </a:solidFill>
          <a:ln>
            <a:noFill/>
          </a:ln>
          <a:effectLst/>
          <a:extLs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pic>
        <p:nvPicPr>
          <p:cNvPr id="2051" name="Picture 2"/>
          <p:cNvPicPr>
            <a:picLocks noChangeAspect="1" noChangeArrowheads="1"/>
          </p:cNvPicPr>
          <p:nvPr/>
        </p:nvPicPr>
        <p:blipFill>
          <a:blip r:embed="rId13" cstate="print">
            <a:extLst>
              <a:ext uri="{28A0092B-C50C-407E-A947-70E740481C1C}">
                <a14:useLocalDpi xmlns="" xmlns:a14="http://schemas.microsoft.com/office/drawing/2010/main" val="0"/>
              </a:ext>
            </a:extLst>
          </a:blip>
          <a:srcRect/>
          <a:stretch>
            <a:fillRect/>
          </a:stretch>
        </p:blipFill>
        <p:spPr bwMode="auto">
          <a:xfrm>
            <a:off x="34925" y="404813"/>
            <a:ext cx="1852613" cy="871537"/>
          </a:xfrm>
          <a:prstGeom prst="rect">
            <a:avLst/>
          </a:prstGeom>
          <a:noFill/>
          <a:ln>
            <a:noFill/>
          </a:ln>
          <a:effectLst/>
          <a:extLst>
            <a:ext uri="{909E8E84-426E-40DD-AFC4-6F175D3DCCD1}">
              <a14:hiddenFill xmlns="" xmlns:a14="http://schemas.microsoft.com/office/drawing/2010/main">
                <a:blipFill dpi="0" rotWithShape="0">
                  <a:blip/>
                  <a:srcRect/>
                  <a:stretch>
                    <a:fillRect/>
                  </a:stretch>
                </a:blip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2052" name="Rectangle 3"/>
          <p:cNvSpPr>
            <a:spLocks noGrp="1" noChangeArrowheads="1"/>
          </p:cNvSpPr>
          <p:nvPr>
            <p:ph type="title"/>
          </p:nvPr>
        </p:nvSpPr>
        <p:spPr bwMode="auto">
          <a:xfrm>
            <a:off x="2124075" y="128588"/>
            <a:ext cx="6561138" cy="143351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smtClean="0"/>
              <a:t>Click to edit the title text format</a:t>
            </a:r>
          </a:p>
        </p:txBody>
      </p:sp>
      <p:sp>
        <p:nvSpPr>
          <p:cNvPr id="2053" name="Rectangle 4"/>
          <p:cNvSpPr>
            <a:spLocks noGrp="1" noChangeArrowheads="1"/>
          </p:cNvSpPr>
          <p:nvPr>
            <p:ph type="body" idx="1"/>
          </p:nvPr>
        </p:nvSpPr>
        <p:spPr bwMode="auto">
          <a:xfrm>
            <a:off x="2124075" y="1628775"/>
            <a:ext cx="6561138" cy="45243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mj-lt"/>
          <a:ea typeface="+mj-ea"/>
          <a:cs typeface="+mj-cs"/>
        </a:defRPr>
      </a:lvl1pPr>
      <a:lvl2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Gill Sans MT" pitchFamily="32" charset="0"/>
          <a:ea typeface="Lucida Sans Unicode" charset="0"/>
          <a:cs typeface="Lucida Sans Unicode" charset="0"/>
        </a:defRPr>
      </a:lvl2pPr>
      <a:lvl3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Gill Sans MT" pitchFamily="32" charset="0"/>
          <a:ea typeface="Lucida Sans Unicode" charset="0"/>
          <a:cs typeface="Lucida Sans Unicode" charset="0"/>
        </a:defRPr>
      </a:lvl3pPr>
      <a:lvl4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Gill Sans MT" pitchFamily="32" charset="0"/>
          <a:ea typeface="Lucida Sans Unicode" charset="0"/>
          <a:cs typeface="Lucida Sans Unicode" charset="0"/>
        </a:defRPr>
      </a:lvl4pPr>
      <a:lvl5pPr algn="l" defTabSz="449263" rtl="0" eaLnBrk="0" fontAlgn="base" hangingPunct="0">
        <a:spcBef>
          <a:spcPct val="0"/>
        </a:spcBef>
        <a:spcAft>
          <a:spcPct val="0"/>
        </a:spcAft>
        <a:buClr>
          <a:srgbClr val="000000"/>
        </a:buClr>
        <a:buSzPct val="100000"/>
        <a:buFont typeface="Times New Roman" pitchFamily="18" charset="0"/>
        <a:defRPr sz="4400">
          <a:solidFill>
            <a:srgbClr val="FFFFFF"/>
          </a:solidFill>
          <a:latin typeface="Gill Sans MT" pitchFamily="32" charset="0"/>
          <a:ea typeface="Lucida Sans Unicode" charset="0"/>
          <a:cs typeface="Lucida Sans Unicode" charset="0"/>
        </a:defRPr>
      </a:lvl5pPr>
      <a:lvl6pPr marL="25146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FFFFFF"/>
          </a:solidFill>
          <a:latin typeface="Gill Sans MT" pitchFamily="32" charset="0"/>
          <a:ea typeface="Lucida Sans Unicode" charset="0"/>
          <a:cs typeface="Lucida Sans Unicode" charset="0"/>
        </a:defRPr>
      </a:lvl6pPr>
      <a:lvl7pPr marL="29718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FFFFFF"/>
          </a:solidFill>
          <a:latin typeface="Gill Sans MT" pitchFamily="32" charset="0"/>
          <a:ea typeface="Lucida Sans Unicode" charset="0"/>
          <a:cs typeface="Lucida Sans Unicode" charset="0"/>
        </a:defRPr>
      </a:lvl7pPr>
      <a:lvl8pPr marL="34290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FFFFFF"/>
          </a:solidFill>
          <a:latin typeface="Gill Sans MT" pitchFamily="32" charset="0"/>
          <a:ea typeface="Lucida Sans Unicode" charset="0"/>
          <a:cs typeface="Lucida Sans Unicode" charset="0"/>
        </a:defRPr>
      </a:lvl8pPr>
      <a:lvl9pPr marL="3886200" indent="-228600" algn="l" defTabSz="449263" rtl="0" eaLnBrk="0" fontAlgn="base" hangingPunct="0">
        <a:spcBef>
          <a:spcPct val="0"/>
        </a:spcBef>
        <a:spcAft>
          <a:spcPct val="0"/>
        </a:spcAft>
        <a:buClr>
          <a:srgbClr val="000000"/>
        </a:buClr>
        <a:buSzPct val="100000"/>
        <a:buFont typeface="Times New Roman" pitchFamily="16" charset="0"/>
        <a:defRPr sz="4400">
          <a:solidFill>
            <a:srgbClr val="FFFFFF"/>
          </a:solidFill>
          <a:latin typeface="Gill Sans MT" pitchFamily="32" charset="0"/>
          <a:ea typeface="Lucida Sans Unicode" charset="0"/>
          <a:cs typeface="Lucida Sans Unicode"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8" charset="0"/>
        <a:defRPr sz="3200">
          <a:solidFill>
            <a:srgbClr val="FFFFFF"/>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8" charset="0"/>
        <a:defRPr sz="2800">
          <a:solidFill>
            <a:srgbClr val="FFFFFF"/>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itchFamily="18" charset="0"/>
        <a:defRPr sz="2400">
          <a:solidFill>
            <a:srgbClr val="FFFFFF"/>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FFFFFF"/>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itchFamily="18" charset="0"/>
        <a:defRPr sz="2000">
          <a:solidFill>
            <a:srgbClr val="FFFFFF"/>
          </a:solidFill>
          <a:latin typeface="+mn-lt"/>
          <a:ea typeface="+mn-ea"/>
          <a:cs typeface="+mn-cs"/>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FFFFFF"/>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8.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5.jpeg"/><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8.jpeg"/><Relationship Id="rId7"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Layout" Target="../slideLayouts/slideLayout13.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 Id="rId9" Type="http://schemas.openxmlformats.org/officeDocument/2006/relationships/image" Target="../media/image13.jpe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5148263" y="4437063"/>
            <a:ext cx="3924300" cy="15843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ctr" eaLnBrk="1" hangingPunct="1">
              <a:spcBef>
                <a:spcPts val="550"/>
              </a:spcBef>
            </a:pPr>
            <a:r>
              <a:rPr lang="en-GB" sz="2200" b="1" dirty="0" smtClean="0">
                <a:solidFill>
                  <a:srgbClr val="4F81BD"/>
                </a:solidFill>
                <a:latin typeface="Gill Sans MT" pitchFamily="34" charset="0"/>
              </a:rPr>
              <a:t>Friday 24</a:t>
            </a:r>
            <a:r>
              <a:rPr lang="en-GB" sz="2200" b="1" baseline="30000" dirty="0" smtClean="0">
                <a:solidFill>
                  <a:srgbClr val="4F81BD"/>
                </a:solidFill>
                <a:latin typeface="Gill Sans MT" pitchFamily="34" charset="0"/>
              </a:rPr>
              <a:t>th</a:t>
            </a:r>
            <a:r>
              <a:rPr lang="en-GB" sz="2200" b="1" dirty="0" smtClean="0">
                <a:solidFill>
                  <a:srgbClr val="4F81BD"/>
                </a:solidFill>
                <a:latin typeface="Gill Sans MT" pitchFamily="34" charset="0"/>
              </a:rPr>
              <a:t> February 2012</a:t>
            </a:r>
            <a:endParaRPr lang="en-GB" sz="2200" b="1" dirty="0">
              <a:solidFill>
                <a:srgbClr val="4F81BD"/>
              </a:solidFill>
              <a:latin typeface="Gill Sans MT" pitchFamily="34" charset="0"/>
            </a:endParaRPr>
          </a:p>
          <a:p>
            <a:pPr algn="ctr" eaLnBrk="1" hangingPunct="1">
              <a:spcBef>
                <a:spcPts val="550"/>
              </a:spcBef>
            </a:pPr>
            <a:r>
              <a:rPr lang="en-GB" sz="2200" b="1" dirty="0" smtClean="0">
                <a:solidFill>
                  <a:srgbClr val="4F81BD"/>
                </a:solidFill>
                <a:latin typeface="Gill Sans MT" pitchFamily="34" charset="0"/>
              </a:rPr>
              <a:t>Manchester Central</a:t>
            </a:r>
          </a:p>
          <a:p>
            <a:pPr algn="ctr" eaLnBrk="1" hangingPunct="1">
              <a:spcBef>
                <a:spcPts val="550"/>
              </a:spcBef>
            </a:pPr>
            <a:r>
              <a:rPr lang="en-GB" sz="2200" b="1" dirty="0" smtClean="0">
                <a:solidFill>
                  <a:srgbClr val="4F81BD"/>
                </a:solidFill>
                <a:latin typeface="Gill Sans MT" pitchFamily="34" charset="0"/>
              </a:rPr>
              <a:t>Manchester</a:t>
            </a:r>
          </a:p>
          <a:p>
            <a:pPr algn="ctr" eaLnBrk="1" hangingPunct="1">
              <a:spcBef>
                <a:spcPts val="550"/>
              </a:spcBef>
            </a:pPr>
            <a:endParaRPr lang="en-GB" sz="2200" b="1" dirty="0">
              <a:solidFill>
                <a:srgbClr val="4F81BD"/>
              </a:solidFill>
              <a:latin typeface="Gill Sans MT" pitchFamily="34" charset="0"/>
            </a:endParaRPr>
          </a:p>
        </p:txBody>
      </p:sp>
      <p:sp>
        <p:nvSpPr>
          <p:cNvPr id="3075" name="Text Box 2"/>
          <p:cNvSpPr txBox="1">
            <a:spLocks noChangeArrowheads="1"/>
          </p:cNvSpPr>
          <p:nvPr/>
        </p:nvSpPr>
        <p:spPr bwMode="auto">
          <a:xfrm>
            <a:off x="5364163" y="820738"/>
            <a:ext cx="3419475" cy="341850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algn="ctr" eaLnBrk="1" hangingPunct="1"/>
            <a:r>
              <a:rPr lang="en-GB" sz="4000" b="1" dirty="0" smtClean="0">
                <a:solidFill>
                  <a:srgbClr val="1F497D"/>
                </a:solidFill>
                <a:latin typeface="Gill Sans MT" pitchFamily="34" charset="0"/>
              </a:rPr>
              <a:t>Exhibitor Meeting</a:t>
            </a:r>
          </a:p>
          <a:p>
            <a:pPr algn="ctr" eaLnBrk="1" hangingPunct="1"/>
            <a:endParaRPr lang="en-GB" sz="4000" b="1" dirty="0">
              <a:solidFill>
                <a:srgbClr val="1F497D"/>
              </a:solidFill>
              <a:latin typeface="Gill Sans MT" pitchFamily="34" charset="0"/>
            </a:endParaRPr>
          </a:p>
          <a:p>
            <a:pPr algn="ctr" eaLnBrk="1" hangingPunct="1"/>
            <a:r>
              <a:rPr lang="en-GB" sz="3200" b="1" dirty="0" smtClean="0">
                <a:solidFill>
                  <a:srgbClr val="1F497D"/>
                </a:solidFill>
                <a:latin typeface="Gill Sans MT" pitchFamily="34" charset="0"/>
              </a:rPr>
              <a:t>RMS Corporate Advisory Board (CAB)</a:t>
            </a:r>
            <a:endParaRPr lang="en-GB" sz="3200" b="1" dirty="0">
              <a:solidFill>
                <a:srgbClr val="1F497D"/>
              </a:solidFill>
              <a:latin typeface="Gill Sans MT" pitchFamily="34" charset="0"/>
            </a:endParaRPr>
          </a:p>
        </p:txBody>
      </p:sp>
      <p:pic>
        <p:nvPicPr>
          <p:cNvPr id="3076"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50825" y="908050"/>
            <a:ext cx="4681538" cy="2608263"/>
          </a:xfrm>
          <a:prstGeom prst="rect">
            <a:avLst/>
          </a:prstGeom>
          <a:noFill/>
          <a:ln>
            <a:noFill/>
          </a:ln>
          <a:effectLst/>
          <a:extLst>
            <a:ext uri="{909E8E84-426E-40DD-AFC4-6F175D3DCCD1}">
              <a14:hiddenFill xmlns="" xmlns:a14="http://schemas.microsoft.com/office/drawing/2010/main">
                <a:blipFill dpi="0" rotWithShape="0">
                  <a:blip/>
                  <a:srcRect/>
                  <a:stretch>
                    <a:fillRect/>
                  </a:stretch>
                </a:blip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pic>
      <p:sp>
        <p:nvSpPr>
          <p:cNvPr id="3077" name="Rectangle 4"/>
          <p:cNvSpPr>
            <a:spLocks noChangeArrowheads="1"/>
          </p:cNvSpPr>
          <p:nvPr/>
        </p:nvSpPr>
        <p:spPr bwMode="auto">
          <a:xfrm>
            <a:off x="954087" y="4419600"/>
            <a:ext cx="3621226" cy="525401"/>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lIns="90000" tIns="46800" rIns="90000" bIns="4680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2800" dirty="0" smtClean="0">
                <a:solidFill>
                  <a:srgbClr val="FFFFFF"/>
                </a:solidFill>
              </a:rPr>
              <a:t>www.emc2012.org.uk</a:t>
            </a:r>
            <a:endParaRPr lang="en-US" sz="2800" dirty="0">
              <a:solidFill>
                <a:srgbClr val="FFFFFF"/>
              </a:solidFill>
            </a:endParaRPr>
          </a:p>
        </p:txBody>
      </p:sp>
      <p:pic>
        <p:nvPicPr>
          <p:cNvPr id="3078" name="Picture 5"/>
          <p:cNvPicPr>
            <a:picLocks noChangeAspect="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468313" y="5646738"/>
            <a:ext cx="647700" cy="631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079" name="Picture 1"/>
          <p:cNvPicPr>
            <a:picLocks noChangeAspect="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763713" y="5713413"/>
            <a:ext cx="1223962" cy="5175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3080" name="Picture 2"/>
          <p:cNvPicPr>
            <a:picLocks noChangeAspect="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3492500" y="5721350"/>
            <a:ext cx="1319213" cy="48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txBox="1">
            <a:spLocks noChangeArrowheads="1"/>
          </p:cNvSpPr>
          <p:nvPr/>
        </p:nvSpPr>
        <p:spPr bwMode="auto">
          <a:xfrm>
            <a:off x="2124075" y="107950"/>
            <a:ext cx="6561138" cy="14493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0" hangingPunct="0"/>
            <a:r>
              <a:rPr lang="en-US" sz="4000">
                <a:solidFill>
                  <a:srgbClr val="FFFFFF"/>
                </a:solidFill>
                <a:latin typeface="Gill Sans MT" pitchFamily="34" charset="0"/>
              </a:rPr>
              <a:t>Scientific Programme: </a:t>
            </a:r>
          </a:p>
          <a:p>
            <a:pPr eaLnBrk="0" hangingPunct="0"/>
            <a:r>
              <a:rPr lang="en-US" sz="4000">
                <a:solidFill>
                  <a:srgbClr val="FFFFFF"/>
                </a:solidFill>
                <a:latin typeface="Gill Sans MT" pitchFamily="34" charset="0"/>
              </a:rPr>
              <a:t>Physical Sciences - Applications</a:t>
            </a:r>
          </a:p>
        </p:txBody>
      </p:sp>
      <p:graphicFrame>
        <p:nvGraphicFramePr>
          <p:cNvPr id="2" name="Table 1"/>
          <p:cNvGraphicFramePr>
            <a:graphicFrameLocks noGrp="1"/>
          </p:cNvGraphicFramePr>
          <p:nvPr>
            <p:extLst>
              <p:ext uri="{D42A27DB-BD31-4B8C-83A1-F6EECF244321}">
                <p14:modId xmlns="" xmlns:p14="http://schemas.microsoft.com/office/powerpoint/2010/main" val="1853613841"/>
              </p:ext>
            </p:extLst>
          </p:nvPr>
        </p:nvGraphicFramePr>
        <p:xfrm>
          <a:off x="2129036" y="1518461"/>
          <a:ext cx="6840760" cy="5274256"/>
        </p:xfrm>
        <a:graphic>
          <a:graphicData uri="http://schemas.openxmlformats.org/drawingml/2006/table">
            <a:tbl>
              <a:tblPr firstRow="1" bandRow="1">
                <a:tableStyleId>{5C22544A-7EE6-4342-B048-85BDC9FD1C3A}</a:tableStyleId>
              </a:tblPr>
              <a:tblGrid>
                <a:gridCol w="3168352"/>
                <a:gridCol w="3672408"/>
              </a:tblGrid>
              <a:tr h="288030">
                <a:tc gridSpan="2">
                  <a:txBody>
                    <a:bodyPr/>
                    <a:lstStyle/>
                    <a:p>
                      <a:pPr algn="ctr" fontAlgn="ctr"/>
                      <a:r>
                        <a:rPr lang="en-GB" sz="1200" b="1" i="0" u="none" strike="noStrike" dirty="0" smtClean="0">
                          <a:solidFill>
                            <a:schemeClr val="tx1"/>
                          </a:solidFill>
                          <a:effectLst/>
                          <a:latin typeface="+mj-lt"/>
                        </a:rPr>
                        <a:t>Symposium </a:t>
                      </a:r>
                      <a:r>
                        <a:rPr lang="en-GB" sz="1200" b="1" i="0" u="none" strike="noStrike" dirty="0">
                          <a:solidFill>
                            <a:schemeClr val="tx1"/>
                          </a:solidFill>
                          <a:effectLst/>
                          <a:latin typeface="+mj-lt"/>
                        </a:rPr>
                        <a:t>Chair: Professor Mark Rainforth</a:t>
                      </a:r>
                    </a:p>
                  </a:txBody>
                  <a:tcPr marL="9525" marR="9525" marT="9523" marB="0" anchor="ctr"/>
                </a:tc>
                <a:tc hMerge="1">
                  <a:txBody>
                    <a:bodyPr/>
                    <a:lstStyle/>
                    <a:p>
                      <a:endParaRPr lang="en-GB"/>
                    </a:p>
                  </a:txBody>
                  <a:tcPr/>
                </a:tc>
              </a:tr>
              <a:tr h="144016">
                <a:tc>
                  <a:txBody>
                    <a:bodyPr/>
                    <a:lstStyle/>
                    <a:p>
                      <a:pPr algn="ctr" fontAlgn="ctr"/>
                      <a:r>
                        <a:rPr lang="en-GB" sz="1200" b="1" i="0" u="none" strike="noStrike" dirty="0" smtClean="0">
                          <a:solidFill>
                            <a:schemeClr val="tx1"/>
                          </a:solidFill>
                          <a:effectLst/>
                          <a:latin typeface="+mj-lt"/>
                        </a:rPr>
                        <a:t>Session</a:t>
                      </a:r>
                      <a:endParaRPr lang="en-GB" sz="1200" b="1" i="0" u="none" strike="noStrike" dirty="0">
                        <a:solidFill>
                          <a:schemeClr val="tx1"/>
                        </a:solidFill>
                        <a:effectLst/>
                        <a:latin typeface="+mj-lt"/>
                      </a:endParaRPr>
                    </a:p>
                  </a:txBody>
                  <a:tcPr marL="9525" marR="9525" marT="9523" marB="0" anchor="ctr"/>
                </a:tc>
                <a:tc>
                  <a:txBody>
                    <a:bodyPr/>
                    <a:lstStyle/>
                    <a:p>
                      <a:pPr algn="ctr" fontAlgn="ctr"/>
                      <a:r>
                        <a:rPr lang="en-GB" sz="1200" b="1" i="0" u="none" strike="noStrike" dirty="0" smtClean="0">
                          <a:solidFill>
                            <a:schemeClr val="tx1"/>
                          </a:solidFill>
                          <a:effectLst/>
                          <a:latin typeface="+mj-lt"/>
                        </a:rPr>
                        <a:t>Invited Speakers</a:t>
                      </a:r>
                      <a:endParaRPr lang="en-GB" sz="1200" b="1" i="0" u="none" strike="noStrike" dirty="0">
                        <a:solidFill>
                          <a:schemeClr val="tx1"/>
                        </a:solidFill>
                        <a:effectLst/>
                        <a:latin typeface="+mj-lt"/>
                      </a:endParaRPr>
                    </a:p>
                  </a:txBody>
                  <a:tcPr marL="9525" marR="9525" marT="9523" marB="0" anchor="ctr"/>
                </a:tc>
              </a:tr>
              <a:tr h="512748">
                <a:tc>
                  <a:txBody>
                    <a:bodyPr/>
                    <a:lstStyle/>
                    <a:p>
                      <a:pPr algn="ctr" fontAlgn="ctr"/>
                      <a:r>
                        <a:rPr lang="en-GB" sz="1050" b="1" i="0" u="none" strike="noStrike" dirty="0" smtClean="0">
                          <a:solidFill>
                            <a:schemeClr val="tx1"/>
                          </a:solidFill>
                          <a:effectLst/>
                          <a:latin typeface="+mj-lt"/>
                        </a:rPr>
                        <a:t>Functional</a:t>
                      </a:r>
                      <a:r>
                        <a:rPr lang="en-GB" sz="1050" b="1" i="0" u="none" strike="noStrike" baseline="0" dirty="0" smtClean="0">
                          <a:solidFill>
                            <a:schemeClr val="tx1"/>
                          </a:solidFill>
                          <a:effectLst/>
                          <a:latin typeface="+mj-lt"/>
                        </a:rPr>
                        <a:t> Materials</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smtClean="0">
                          <a:solidFill>
                            <a:schemeClr val="tx1"/>
                          </a:solidFill>
                          <a:effectLst/>
                          <a:latin typeface="+mj-lt"/>
                        </a:rPr>
                        <a:t>Susanne Stemmer –</a:t>
                      </a:r>
                      <a:r>
                        <a:rPr lang="en-GB" sz="900" b="1" i="0" u="none" strike="noStrike" baseline="0" dirty="0" smtClean="0">
                          <a:solidFill>
                            <a:schemeClr val="tx1"/>
                          </a:solidFill>
                          <a:effectLst/>
                          <a:latin typeface="+mj-lt"/>
                        </a:rPr>
                        <a:t> </a:t>
                      </a:r>
                      <a:r>
                        <a:rPr lang="en-GB" sz="900" b="1" i="0" u="none" strike="noStrike" dirty="0" smtClean="0">
                          <a:solidFill>
                            <a:schemeClr val="tx1"/>
                          </a:solidFill>
                          <a:effectLst/>
                          <a:latin typeface="+mj-lt"/>
                        </a:rPr>
                        <a:t>California, USA, Joachim</a:t>
                      </a:r>
                      <a:r>
                        <a:rPr lang="en-GB" sz="900" b="1" i="0" u="none" strike="noStrike" baseline="0" dirty="0" smtClean="0">
                          <a:solidFill>
                            <a:schemeClr val="tx1"/>
                          </a:solidFill>
                          <a:effectLst/>
                          <a:latin typeface="+mj-lt"/>
                        </a:rPr>
                        <a:t> Loos – Glasgow, UK</a:t>
                      </a:r>
                      <a:endParaRPr lang="en-GB" sz="900" b="1" i="0" u="none" strike="noStrike" dirty="0" smtClean="0">
                        <a:solidFill>
                          <a:schemeClr val="tx1"/>
                        </a:solidFill>
                        <a:effectLst/>
                        <a:latin typeface="+mj-lt"/>
                      </a:endParaRPr>
                    </a:p>
                    <a:p>
                      <a:pPr algn="ctr" fontAlgn="ctr"/>
                      <a:r>
                        <a:rPr lang="en-GB" sz="900" b="1" i="0" u="none" strike="noStrike" dirty="0" smtClean="0">
                          <a:solidFill>
                            <a:schemeClr val="tx1"/>
                          </a:solidFill>
                          <a:effectLst/>
                          <a:latin typeface="+mj-lt"/>
                        </a:rPr>
                        <a:t>Axel</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Lubk</a:t>
                      </a:r>
                      <a:r>
                        <a:rPr lang="en-GB" sz="900" b="1" i="0" u="none" strike="noStrike" baseline="0" dirty="0" smtClean="0">
                          <a:solidFill>
                            <a:schemeClr val="tx1"/>
                          </a:solidFill>
                          <a:effectLst/>
                          <a:latin typeface="+mj-lt"/>
                        </a:rPr>
                        <a:t>- Dresden, Germany, Amanda </a:t>
                      </a:r>
                      <a:r>
                        <a:rPr lang="en-GB" sz="900" b="1" i="0" u="none" strike="noStrike" baseline="0" dirty="0" err="1" smtClean="0">
                          <a:solidFill>
                            <a:schemeClr val="tx1"/>
                          </a:solidFill>
                          <a:effectLst/>
                          <a:latin typeface="+mj-lt"/>
                        </a:rPr>
                        <a:t>Petford</a:t>
                      </a:r>
                      <a:r>
                        <a:rPr lang="en-GB" sz="900" b="1" i="0" u="none" strike="noStrike" baseline="0" dirty="0" smtClean="0">
                          <a:solidFill>
                            <a:schemeClr val="tx1"/>
                          </a:solidFill>
                          <a:effectLst/>
                          <a:latin typeface="+mj-lt"/>
                        </a:rPr>
                        <a:t>-Long – USA</a:t>
                      </a:r>
                      <a:endParaRPr lang="en-GB" sz="900" b="1" i="0" u="none" strike="noStrike" dirty="0">
                        <a:solidFill>
                          <a:schemeClr val="tx1"/>
                        </a:solidFill>
                        <a:effectLst/>
                        <a:latin typeface="+mj-lt"/>
                      </a:endParaRPr>
                    </a:p>
                  </a:txBody>
                  <a:tcPr marL="9525" marR="9525" marT="9523" marB="0" anchor="ctr"/>
                </a:tc>
              </a:tr>
              <a:tr h="526196">
                <a:tc>
                  <a:txBody>
                    <a:bodyPr/>
                    <a:lstStyle/>
                    <a:p>
                      <a:pPr algn="ctr" fontAlgn="ctr"/>
                      <a:r>
                        <a:rPr lang="en-GB" sz="1050" b="1" i="0" u="none" strike="noStrike" dirty="0" smtClean="0">
                          <a:solidFill>
                            <a:schemeClr val="tx1"/>
                          </a:solidFill>
                          <a:effectLst/>
                          <a:latin typeface="+mj-lt"/>
                        </a:rPr>
                        <a:t>Thin Films, Coatings and Interfaces</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err="1" smtClean="0">
                          <a:solidFill>
                            <a:schemeClr val="tx1"/>
                          </a:solidFill>
                          <a:effectLst/>
                          <a:latin typeface="+mj-lt"/>
                        </a:rPr>
                        <a:t>Beata</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Dubiel</a:t>
                      </a:r>
                      <a:r>
                        <a:rPr lang="en-GB" sz="900" b="1" i="0" u="none" strike="noStrike" baseline="0" dirty="0" smtClean="0">
                          <a:solidFill>
                            <a:schemeClr val="tx1"/>
                          </a:solidFill>
                          <a:effectLst/>
                          <a:latin typeface="+mj-lt"/>
                        </a:rPr>
                        <a:t> – Poland</a:t>
                      </a:r>
                    </a:p>
                    <a:p>
                      <a:pPr algn="ctr" fontAlgn="ctr"/>
                      <a:r>
                        <a:rPr lang="en-GB" sz="900" b="1" i="0" u="none" strike="noStrike" baseline="0" dirty="0" smtClean="0">
                          <a:solidFill>
                            <a:schemeClr val="tx1"/>
                          </a:solidFill>
                          <a:effectLst/>
                          <a:latin typeface="+mj-lt"/>
                        </a:rPr>
                        <a:t>Stuart Turner – Antwerp, The Netherlands</a:t>
                      </a:r>
                      <a:endParaRPr lang="en-GB" sz="900" b="1" i="0" u="none" strike="noStrike" dirty="0">
                        <a:solidFill>
                          <a:schemeClr val="tx1"/>
                        </a:solidFill>
                        <a:effectLst/>
                        <a:latin typeface="+mj-lt"/>
                      </a:endParaRPr>
                    </a:p>
                  </a:txBody>
                  <a:tcPr marL="9525" marR="9525" marT="9523" marB="0" anchor="ctr"/>
                </a:tc>
              </a:tr>
              <a:tr h="463170">
                <a:tc>
                  <a:txBody>
                    <a:bodyPr/>
                    <a:lstStyle/>
                    <a:p>
                      <a:pPr algn="ctr" fontAlgn="ctr"/>
                      <a:r>
                        <a:rPr lang="en-GB" sz="1050" b="1" i="0" u="none" strike="noStrike" dirty="0" smtClean="0">
                          <a:solidFill>
                            <a:schemeClr val="tx1"/>
                          </a:solidFill>
                          <a:effectLst/>
                          <a:latin typeface="+mj-lt"/>
                        </a:rPr>
                        <a:t>Art,  Heritage and Forensics </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smtClean="0">
                          <a:solidFill>
                            <a:schemeClr val="tx1"/>
                          </a:solidFill>
                          <a:effectLst/>
                          <a:latin typeface="+mj-lt"/>
                        </a:rPr>
                        <a:t>Florian </a:t>
                      </a:r>
                      <a:r>
                        <a:rPr lang="en-GB" sz="900" b="1" i="0" u="none" strike="noStrike" dirty="0" err="1" smtClean="0">
                          <a:solidFill>
                            <a:schemeClr val="tx1"/>
                          </a:solidFill>
                          <a:effectLst/>
                          <a:latin typeface="+mj-lt"/>
                        </a:rPr>
                        <a:t>Meirer</a:t>
                      </a:r>
                      <a:r>
                        <a:rPr lang="en-GB" sz="900" b="1" i="0" u="none" strike="noStrike" dirty="0" smtClean="0">
                          <a:solidFill>
                            <a:schemeClr val="tx1"/>
                          </a:solidFill>
                          <a:effectLst/>
                          <a:latin typeface="+mj-lt"/>
                        </a:rPr>
                        <a:t> – Italy, Peter</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Northover</a:t>
                      </a:r>
                      <a:r>
                        <a:rPr lang="en-GB" sz="900" b="1" i="0" u="none" strike="noStrike" baseline="0" dirty="0" smtClean="0">
                          <a:solidFill>
                            <a:schemeClr val="tx1"/>
                          </a:solidFill>
                          <a:effectLst/>
                          <a:latin typeface="+mj-lt"/>
                        </a:rPr>
                        <a:t> - Oxford, UK</a:t>
                      </a:r>
                      <a:endParaRPr lang="en-GB" sz="900" b="1" i="0" u="none" strike="noStrike" dirty="0">
                        <a:solidFill>
                          <a:schemeClr val="tx1"/>
                        </a:solidFill>
                        <a:effectLst/>
                        <a:latin typeface="+mj-lt"/>
                      </a:endParaRPr>
                    </a:p>
                  </a:txBody>
                  <a:tcPr marL="9525" marR="9525" marT="9523" marB="0" anchor="ctr"/>
                </a:tc>
              </a:tr>
              <a:tr h="526196">
                <a:tc>
                  <a:txBody>
                    <a:bodyPr/>
                    <a:lstStyle/>
                    <a:p>
                      <a:pPr algn="ctr" fontAlgn="ctr"/>
                      <a:r>
                        <a:rPr lang="en-GB" sz="1050" b="1" i="0" u="none" strike="noStrike" dirty="0" smtClean="0">
                          <a:solidFill>
                            <a:schemeClr val="tx1"/>
                          </a:solidFill>
                          <a:effectLst/>
                          <a:latin typeface="+mj-lt"/>
                        </a:rPr>
                        <a:t>Advanced Materials</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err="1" smtClean="0">
                          <a:solidFill>
                            <a:schemeClr val="tx1"/>
                          </a:solidFill>
                          <a:effectLst/>
                          <a:latin typeface="+mj-lt"/>
                        </a:rPr>
                        <a:t>Dorte</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Juul</a:t>
                      </a:r>
                      <a:r>
                        <a:rPr lang="en-GB" sz="900" b="1" i="0" u="none" strike="noStrike" dirty="0" smtClean="0">
                          <a:solidFill>
                            <a:schemeClr val="tx1"/>
                          </a:solidFill>
                          <a:effectLst/>
                          <a:latin typeface="+mj-lt"/>
                        </a:rPr>
                        <a:t> Jensen</a:t>
                      </a:r>
                      <a:r>
                        <a:rPr lang="en-GB" sz="900" b="1" i="0" u="none" strike="noStrike" baseline="0" dirty="0" smtClean="0">
                          <a:solidFill>
                            <a:schemeClr val="tx1"/>
                          </a:solidFill>
                          <a:effectLst/>
                          <a:latin typeface="+mj-lt"/>
                        </a:rPr>
                        <a:t> – </a:t>
                      </a:r>
                      <a:r>
                        <a:rPr lang="en-GB" sz="900" b="1" i="0" u="none" strike="noStrike" dirty="0" smtClean="0">
                          <a:solidFill>
                            <a:schemeClr val="tx1"/>
                          </a:solidFill>
                          <a:effectLst/>
                          <a:latin typeface="+mj-lt"/>
                        </a:rPr>
                        <a:t>Denmark, Mark </a:t>
                      </a:r>
                      <a:r>
                        <a:rPr lang="en-GB" sz="900" b="1" i="0" u="none" strike="noStrike" dirty="0" err="1" smtClean="0">
                          <a:solidFill>
                            <a:schemeClr val="tx1"/>
                          </a:solidFill>
                          <a:effectLst/>
                          <a:latin typeface="+mj-lt"/>
                        </a:rPr>
                        <a:t>Aindow</a:t>
                      </a:r>
                      <a:r>
                        <a:rPr lang="en-GB" sz="900" b="1" i="0" u="none" strike="noStrike" dirty="0" smtClean="0">
                          <a:solidFill>
                            <a:schemeClr val="tx1"/>
                          </a:solidFill>
                          <a:effectLst/>
                          <a:latin typeface="+mj-lt"/>
                        </a:rPr>
                        <a:t> - Connecticut, USA</a:t>
                      </a:r>
                    </a:p>
                    <a:p>
                      <a:pPr algn="ctr" fontAlgn="ctr"/>
                      <a:r>
                        <a:rPr lang="en-GB" sz="900" b="1" i="0" u="none" strike="noStrike" dirty="0" smtClean="0">
                          <a:solidFill>
                            <a:schemeClr val="tx1"/>
                          </a:solidFill>
                          <a:effectLst/>
                          <a:latin typeface="+mj-lt"/>
                        </a:rPr>
                        <a:t>Erdmann </a:t>
                      </a:r>
                      <a:r>
                        <a:rPr lang="en-GB" sz="900" b="1" i="0" u="none" strike="noStrike" dirty="0" err="1" smtClean="0">
                          <a:solidFill>
                            <a:schemeClr val="tx1"/>
                          </a:solidFill>
                          <a:effectLst/>
                          <a:latin typeface="+mj-lt"/>
                        </a:rPr>
                        <a:t>Spiecker</a:t>
                      </a:r>
                      <a:r>
                        <a:rPr lang="en-GB" sz="900" b="1" i="0" u="none" strike="noStrike" baseline="0" dirty="0" smtClean="0">
                          <a:solidFill>
                            <a:schemeClr val="tx1"/>
                          </a:solidFill>
                          <a:effectLst/>
                          <a:latin typeface="+mj-lt"/>
                        </a:rPr>
                        <a:t> – Erlangen, Germany, </a:t>
                      </a:r>
                      <a:r>
                        <a:rPr lang="en-GB" sz="900" b="1" i="0" u="none" strike="noStrike" dirty="0" err="1" smtClean="0">
                          <a:solidFill>
                            <a:schemeClr val="tx1"/>
                          </a:solidFill>
                          <a:effectLst/>
                          <a:latin typeface="+mj-lt"/>
                        </a:rPr>
                        <a:t>Velimir</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Radmilovic</a:t>
                      </a:r>
                      <a:r>
                        <a:rPr lang="en-GB" sz="900" b="1" i="0" u="none" strike="noStrike" baseline="0" dirty="0" smtClean="0">
                          <a:solidFill>
                            <a:schemeClr val="tx1"/>
                          </a:solidFill>
                          <a:effectLst/>
                          <a:latin typeface="+mj-lt"/>
                        </a:rPr>
                        <a:t> – Belgrade, Serbia</a:t>
                      </a:r>
                      <a:r>
                        <a:rPr lang="en-GB" sz="900" b="1" i="0" u="none" strike="noStrike" dirty="0" smtClean="0">
                          <a:solidFill>
                            <a:schemeClr val="tx1"/>
                          </a:solidFill>
                          <a:effectLst/>
                          <a:latin typeface="+mj-lt"/>
                        </a:rPr>
                        <a:t> </a:t>
                      </a:r>
                      <a:endParaRPr lang="en-GB" sz="900" b="1" i="0" u="none" strike="noStrike" dirty="0">
                        <a:solidFill>
                          <a:schemeClr val="tx1"/>
                        </a:solidFill>
                        <a:effectLst/>
                        <a:latin typeface="+mj-lt"/>
                      </a:endParaRPr>
                    </a:p>
                  </a:txBody>
                  <a:tcPr marL="9525" marR="9525" marT="9523" marB="0" anchor="ctr"/>
                </a:tc>
              </a:tr>
              <a:tr h="452565">
                <a:tc>
                  <a:txBody>
                    <a:bodyPr/>
                    <a:lstStyle/>
                    <a:p>
                      <a:pPr algn="ctr" fontAlgn="ctr"/>
                      <a:r>
                        <a:rPr lang="en-GB" sz="1050" b="1" i="0" u="none" strike="noStrike" dirty="0" smtClean="0">
                          <a:solidFill>
                            <a:schemeClr val="tx1"/>
                          </a:solidFill>
                          <a:effectLst/>
                          <a:latin typeface="+mj-lt"/>
                        </a:rPr>
                        <a:t>Healthcare I (multidisciplinary)</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smtClean="0">
                          <a:solidFill>
                            <a:schemeClr val="tx1"/>
                          </a:solidFill>
                          <a:effectLst/>
                          <a:latin typeface="+mj-lt"/>
                        </a:rPr>
                        <a:t>Bill Jones</a:t>
                      </a:r>
                      <a:r>
                        <a:rPr lang="en-GB" sz="900" b="1" i="0" u="none" strike="noStrike" baseline="0" dirty="0" smtClean="0">
                          <a:solidFill>
                            <a:schemeClr val="tx1"/>
                          </a:solidFill>
                          <a:effectLst/>
                          <a:latin typeface="+mj-lt"/>
                        </a:rPr>
                        <a:t> – Cambridge, UK, Alexandra Porter – London, UK</a:t>
                      </a:r>
                      <a:r>
                        <a:rPr lang="en-GB" sz="900" b="1" i="0" u="none" strike="noStrike" dirty="0" smtClean="0">
                          <a:solidFill>
                            <a:schemeClr val="tx1"/>
                          </a:solidFill>
                          <a:effectLst/>
                          <a:latin typeface="+mj-lt"/>
                        </a:rPr>
                        <a:t> </a:t>
                      </a:r>
                    </a:p>
                    <a:p>
                      <a:pPr algn="ctr" fontAlgn="ctr"/>
                      <a:r>
                        <a:rPr lang="en-GB" sz="900" b="1" i="0" u="none" strike="noStrike" dirty="0" smtClean="0">
                          <a:solidFill>
                            <a:schemeClr val="tx1"/>
                          </a:solidFill>
                          <a:effectLst/>
                          <a:latin typeface="+mj-lt"/>
                        </a:rPr>
                        <a:t>Clive</a:t>
                      </a:r>
                      <a:r>
                        <a:rPr lang="en-GB" sz="900" b="1" i="0" u="none" strike="noStrike" baseline="0" dirty="0" smtClean="0">
                          <a:solidFill>
                            <a:schemeClr val="tx1"/>
                          </a:solidFill>
                          <a:effectLst/>
                          <a:latin typeface="+mj-lt"/>
                        </a:rPr>
                        <a:t> Roberts – Nottingham, UK, </a:t>
                      </a:r>
                      <a:r>
                        <a:rPr lang="en-GB" sz="900" b="1" i="0" u="none" strike="noStrike" dirty="0" smtClean="0">
                          <a:solidFill>
                            <a:schemeClr val="tx1"/>
                          </a:solidFill>
                          <a:effectLst/>
                          <a:latin typeface="+mj-lt"/>
                        </a:rPr>
                        <a:t>Marco</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Cantoni</a:t>
                      </a:r>
                      <a:r>
                        <a:rPr lang="en-GB" sz="900" b="1" i="0" u="none" strike="noStrike" baseline="0" dirty="0" smtClean="0">
                          <a:solidFill>
                            <a:schemeClr val="tx1"/>
                          </a:solidFill>
                          <a:effectLst/>
                          <a:latin typeface="+mj-lt"/>
                        </a:rPr>
                        <a:t>, France</a:t>
                      </a:r>
                      <a:endParaRPr lang="en-GB" sz="900" b="1" i="0" u="none" strike="noStrike" dirty="0">
                        <a:solidFill>
                          <a:schemeClr val="tx1"/>
                        </a:solidFill>
                        <a:effectLst/>
                        <a:latin typeface="+mj-lt"/>
                      </a:endParaRPr>
                    </a:p>
                  </a:txBody>
                  <a:tcPr marL="9525" marR="9525" marT="9523" marB="0" anchor="ctr"/>
                </a:tc>
              </a:tr>
              <a:tr h="459186">
                <a:tc>
                  <a:txBody>
                    <a:bodyPr/>
                    <a:lstStyle/>
                    <a:p>
                      <a:pPr algn="ctr" fontAlgn="ctr"/>
                      <a:r>
                        <a:rPr lang="en-GB" sz="1050" b="1" i="0" u="none" strike="noStrike" dirty="0" smtClean="0">
                          <a:solidFill>
                            <a:schemeClr val="tx1"/>
                          </a:solidFill>
                          <a:effectLst/>
                          <a:latin typeface="+mj-lt"/>
                        </a:rPr>
                        <a:t>Healthcare II (multidisciplinary)</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smtClean="0">
                          <a:solidFill>
                            <a:schemeClr val="tx1"/>
                          </a:solidFill>
                          <a:effectLst/>
                          <a:latin typeface="+mj-lt"/>
                        </a:rPr>
                        <a:t>Jonathan Powell</a:t>
                      </a:r>
                      <a:r>
                        <a:rPr lang="en-GB" sz="900" b="1" i="0" u="none" strike="noStrike" baseline="0" dirty="0" smtClean="0">
                          <a:solidFill>
                            <a:schemeClr val="tx1"/>
                          </a:solidFill>
                          <a:effectLst/>
                          <a:latin typeface="+mj-lt"/>
                        </a:rPr>
                        <a:t> – Cambridge, UK</a:t>
                      </a:r>
                      <a:endParaRPr lang="en-GB" sz="900" b="1" i="0" u="none" strike="noStrike" dirty="0" smtClean="0">
                        <a:solidFill>
                          <a:schemeClr val="tx1"/>
                        </a:solidFill>
                        <a:effectLst/>
                        <a:latin typeface="+mj-lt"/>
                      </a:endParaRPr>
                    </a:p>
                    <a:p>
                      <a:pPr algn="ctr" fontAlgn="ctr"/>
                      <a:r>
                        <a:rPr lang="en-GB" sz="900" b="1" i="0" u="none" strike="noStrike" dirty="0" err="1" smtClean="0">
                          <a:solidFill>
                            <a:schemeClr val="tx1"/>
                          </a:solidFill>
                          <a:effectLst/>
                          <a:latin typeface="+mj-lt"/>
                        </a:rPr>
                        <a:t>Nico</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Sommerdijk</a:t>
                      </a:r>
                      <a:r>
                        <a:rPr lang="en-GB" sz="900" b="1" i="0" u="none" strike="noStrike" baseline="0" dirty="0" smtClean="0">
                          <a:solidFill>
                            <a:schemeClr val="tx1"/>
                          </a:solidFill>
                          <a:effectLst/>
                          <a:latin typeface="+mj-lt"/>
                        </a:rPr>
                        <a:t> – Eindhoven, The Netherlands</a:t>
                      </a:r>
                    </a:p>
                    <a:p>
                      <a:pPr algn="ctr" fontAlgn="ctr"/>
                      <a:r>
                        <a:rPr lang="en-GB" sz="900" b="1" i="0" u="none" strike="noStrike" baseline="0" dirty="0" smtClean="0">
                          <a:solidFill>
                            <a:schemeClr val="tx1"/>
                          </a:solidFill>
                          <a:effectLst/>
                          <a:latin typeface="+mj-lt"/>
                        </a:rPr>
                        <a:t>Jean Michel – Reims, France</a:t>
                      </a:r>
                      <a:endParaRPr lang="en-GB" sz="900" b="1" i="0" u="none" strike="noStrike" dirty="0">
                        <a:solidFill>
                          <a:schemeClr val="tx1"/>
                        </a:solidFill>
                        <a:effectLst/>
                        <a:latin typeface="+mj-lt"/>
                      </a:endParaRPr>
                    </a:p>
                  </a:txBody>
                  <a:tcPr marL="9525" marR="9525" marT="9523" marB="0" anchor="ctr"/>
                </a:tc>
              </a:tr>
              <a:tr h="332902">
                <a:tc>
                  <a:txBody>
                    <a:bodyPr/>
                    <a:lstStyle/>
                    <a:p>
                      <a:pPr algn="ctr" fontAlgn="ctr"/>
                      <a:r>
                        <a:rPr lang="en-GB" sz="1050" b="1" i="0" u="none" strike="noStrike" dirty="0" err="1" smtClean="0">
                          <a:solidFill>
                            <a:schemeClr val="tx1"/>
                          </a:solidFill>
                          <a:effectLst/>
                          <a:latin typeface="+mj-lt"/>
                        </a:rPr>
                        <a:t>Nanomechanics</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smtClean="0">
                          <a:solidFill>
                            <a:schemeClr val="tx1"/>
                          </a:solidFill>
                          <a:effectLst/>
                          <a:latin typeface="+mj-lt"/>
                        </a:rPr>
                        <a:t>Paul </a:t>
                      </a:r>
                      <a:r>
                        <a:rPr lang="en-GB" sz="900" b="1" i="0" u="none" strike="noStrike" dirty="0" err="1" smtClean="0">
                          <a:solidFill>
                            <a:schemeClr val="tx1"/>
                          </a:solidFill>
                          <a:effectLst/>
                          <a:latin typeface="+mj-lt"/>
                        </a:rPr>
                        <a:t>Zaxlansky</a:t>
                      </a:r>
                      <a:r>
                        <a:rPr lang="en-GB" sz="900" b="1" i="0" u="none" strike="noStrike" dirty="0" smtClean="0">
                          <a:solidFill>
                            <a:schemeClr val="tx1"/>
                          </a:solidFill>
                          <a:effectLst/>
                          <a:latin typeface="+mj-lt"/>
                        </a:rPr>
                        <a:t>,</a:t>
                      </a:r>
                      <a:r>
                        <a:rPr lang="en-GB" sz="900" b="1" i="0" u="none" strike="noStrike" baseline="0" dirty="0" smtClean="0">
                          <a:solidFill>
                            <a:schemeClr val="tx1"/>
                          </a:solidFill>
                          <a:effectLst/>
                          <a:latin typeface="+mj-lt"/>
                        </a:rPr>
                        <a:t> Germany </a:t>
                      </a:r>
                      <a:endParaRPr lang="en-GB" sz="900" b="1" i="0" u="none" strike="noStrike" dirty="0">
                        <a:solidFill>
                          <a:schemeClr val="tx1"/>
                        </a:solidFill>
                        <a:effectLst/>
                        <a:latin typeface="+mj-lt"/>
                      </a:endParaRPr>
                    </a:p>
                  </a:txBody>
                  <a:tcPr marL="9525" marR="9525" marT="9523" marB="0" anchor="ctr"/>
                </a:tc>
              </a:tr>
              <a:tr h="576064">
                <a:tc>
                  <a:txBody>
                    <a:bodyPr/>
                    <a:lstStyle/>
                    <a:p>
                      <a:pPr algn="ctr" fontAlgn="ctr"/>
                      <a:r>
                        <a:rPr lang="en-GB" sz="1050" b="1" i="0" u="none" strike="noStrike" dirty="0" smtClean="0">
                          <a:solidFill>
                            <a:schemeClr val="tx1"/>
                          </a:solidFill>
                          <a:effectLst/>
                          <a:latin typeface="+mj-lt"/>
                        </a:rPr>
                        <a:t>Towards Sustainable Energy and Environmental Protection </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err="1" smtClean="0">
                          <a:solidFill>
                            <a:schemeClr val="tx1"/>
                          </a:solidFill>
                          <a:effectLst/>
                          <a:latin typeface="+mj-lt"/>
                        </a:rPr>
                        <a:t>Prathiba</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Gai</a:t>
                      </a:r>
                      <a:r>
                        <a:rPr lang="en-GB" sz="900" b="1" i="0" u="none" strike="noStrike" baseline="0" dirty="0" smtClean="0">
                          <a:solidFill>
                            <a:schemeClr val="tx1"/>
                          </a:solidFill>
                          <a:effectLst/>
                          <a:latin typeface="+mj-lt"/>
                        </a:rPr>
                        <a:t> – York, UK, </a:t>
                      </a:r>
                      <a:r>
                        <a:rPr lang="en-GB" sz="900" b="1" i="0" u="none" strike="noStrike" baseline="0" dirty="0" err="1" smtClean="0">
                          <a:solidFill>
                            <a:schemeClr val="tx1"/>
                          </a:solidFill>
                          <a:effectLst/>
                          <a:latin typeface="+mj-lt"/>
                        </a:rPr>
                        <a:t>Stig</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Helveg</a:t>
                      </a:r>
                      <a:r>
                        <a:rPr lang="en-GB" sz="900" b="1" i="0" u="none" strike="noStrike" baseline="0" dirty="0" smtClean="0">
                          <a:solidFill>
                            <a:schemeClr val="tx1"/>
                          </a:solidFill>
                          <a:effectLst/>
                          <a:latin typeface="+mj-lt"/>
                        </a:rPr>
                        <a:t> – Denmark</a:t>
                      </a:r>
                    </a:p>
                    <a:p>
                      <a:pPr algn="ctr" fontAlgn="ctr"/>
                      <a:r>
                        <a:rPr lang="en-GB" sz="900" b="1" i="0" u="none" strike="noStrike" baseline="0" dirty="0" smtClean="0">
                          <a:solidFill>
                            <a:schemeClr val="tx1"/>
                          </a:solidFill>
                          <a:effectLst/>
                          <a:latin typeface="+mj-lt"/>
                        </a:rPr>
                        <a:t>Ying Shirley </a:t>
                      </a:r>
                      <a:r>
                        <a:rPr lang="en-GB" sz="900" b="1" i="0" u="none" strike="noStrike" baseline="0" dirty="0" err="1" smtClean="0">
                          <a:solidFill>
                            <a:schemeClr val="tx1"/>
                          </a:solidFill>
                          <a:effectLst/>
                          <a:latin typeface="+mj-lt"/>
                        </a:rPr>
                        <a:t>Meng</a:t>
                      </a:r>
                      <a:r>
                        <a:rPr lang="en-GB" sz="900" b="1" i="0" u="none" strike="noStrike" baseline="0" dirty="0" smtClean="0">
                          <a:solidFill>
                            <a:schemeClr val="tx1"/>
                          </a:solidFill>
                          <a:effectLst/>
                          <a:latin typeface="+mj-lt"/>
                        </a:rPr>
                        <a:t> - USA</a:t>
                      </a:r>
                      <a:endParaRPr lang="en-GB" sz="900" b="1" i="0" u="none" strike="noStrike" dirty="0">
                        <a:solidFill>
                          <a:schemeClr val="tx1"/>
                        </a:solidFill>
                        <a:effectLst/>
                        <a:latin typeface="+mj-lt"/>
                      </a:endParaRPr>
                    </a:p>
                  </a:txBody>
                  <a:tcPr marL="9525" marR="9525" marT="9523" marB="0" anchor="ctr"/>
                </a:tc>
              </a:tr>
              <a:tr h="432048">
                <a:tc>
                  <a:txBody>
                    <a:bodyPr/>
                    <a:lstStyle/>
                    <a:p>
                      <a:pPr algn="ctr" fontAlgn="ctr"/>
                      <a:r>
                        <a:rPr lang="en-GB" sz="1050" b="1" i="0" u="none" strike="noStrike" dirty="0" smtClean="0">
                          <a:solidFill>
                            <a:schemeClr val="tx1"/>
                          </a:solidFill>
                          <a:effectLst/>
                          <a:latin typeface="+mj-lt"/>
                        </a:rPr>
                        <a:t>Earth</a:t>
                      </a:r>
                      <a:r>
                        <a:rPr lang="en-GB" sz="1050" b="1" i="0" u="none" strike="noStrike" baseline="0" dirty="0" smtClean="0">
                          <a:solidFill>
                            <a:schemeClr val="tx1"/>
                          </a:solidFill>
                          <a:effectLst/>
                          <a:latin typeface="+mj-lt"/>
                        </a:rPr>
                        <a:t> and Planetary Materials</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smtClean="0">
                          <a:solidFill>
                            <a:schemeClr val="tx1"/>
                          </a:solidFill>
                          <a:effectLst/>
                          <a:latin typeface="+mj-lt"/>
                        </a:rPr>
                        <a:t>Penelope </a:t>
                      </a:r>
                      <a:r>
                        <a:rPr lang="en-GB" sz="900" b="1" i="0" u="none" strike="noStrike" dirty="0" err="1" smtClean="0">
                          <a:solidFill>
                            <a:schemeClr val="tx1"/>
                          </a:solidFill>
                          <a:effectLst/>
                          <a:latin typeface="+mj-lt"/>
                        </a:rPr>
                        <a:t>Wozniakiewicz</a:t>
                      </a:r>
                      <a:r>
                        <a:rPr lang="en-GB" sz="900" b="1" i="0" u="none" strike="noStrike" baseline="0" dirty="0" smtClean="0">
                          <a:solidFill>
                            <a:schemeClr val="tx1"/>
                          </a:solidFill>
                          <a:effectLst/>
                          <a:latin typeface="+mj-lt"/>
                        </a:rPr>
                        <a:t> – USA</a:t>
                      </a:r>
                    </a:p>
                    <a:p>
                      <a:pPr algn="ctr" fontAlgn="ctr"/>
                      <a:r>
                        <a:rPr lang="en-GB" sz="900" b="1" i="0" u="none" strike="noStrike" baseline="0" dirty="0" smtClean="0">
                          <a:solidFill>
                            <a:schemeClr val="tx1"/>
                          </a:solidFill>
                          <a:effectLst/>
                          <a:latin typeface="+mj-lt"/>
                        </a:rPr>
                        <a:t>Patrick Orr – Dublin, Ireland</a:t>
                      </a:r>
                      <a:endParaRPr lang="en-GB" sz="900" b="1" i="0" u="none" strike="noStrike" dirty="0">
                        <a:solidFill>
                          <a:schemeClr val="tx1"/>
                        </a:solidFill>
                        <a:effectLst/>
                        <a:latin typeface="+mj-lt"/>
                      </a:endParaRPr>
                    </a:p>
                  </a:txBody>
                  <a:tcPr marL="9525" marR="9525" marT="9523" marB="0" anchor="ctr"/>
                </a:tc>
              </a:tr>
              <a:tr h="512748">
                <a:tc>
                  <a:txBody>
                    <a:bodyPr/>
                    <a:lstStyle/>
                    <a:p>
                      <a:pPr algn="ctr" fontAlgn="ctr"/>
                      <a:r>
                        <a:rPr lang="en-GB" sz="1050" b="1" i="0" u="none" strike="noStrike" dirty="0" smtClean="0">
                          <a:solidFill>
                            <a:schemeClr val="tx1"/>
                          </a:solidFill>
                          <a:effectLst/>
                          <a:latin typeface="+mj-lt"/>
                        </a:rPr>
                        <a:t>Low Dimensional Materials</a:t>
                      </a:r>
                      <a:endParaRPr lang="en-GB" sz="1050" b="1" i="0" u="none" strike="noStrike" dirty="0">
                        <a:solidFill>
                          <a:schemeClr val="tx1"/>
                        </a:solidFill>
                        <a:effectLst/>
                        <a:latin typeface="+mj-lt"/>
                      </a:endParaRPr>
                    </a:p>
                  </a:txBody>
                  <a:tcPr marL="9525" marR="9525" marT="9523" marB="0" anchor="ctr"/>
                </a:tc>
                <a:tc>
                  <a:txBody>
                    <a:bodyPr/>
                    <a:lstStyle/>
                    <a:p>
                      <a:pPr algn="ctr" fontAlgn="ctr"/>
                      <a:r>
                        <a:rPr lang="en-GB" sz="900" b="1" i="0" u="none" strike="noStrike" dirty="0" smtClean="0">
                          <a:solidFill>
                            <a:schemeClr val="tx1"/>
                          </a:solidFill>
                          <a:effectLst/>
                          <a:latin typeface="+mj-lt"/>
                        </a:rPr>
                        <a:t>Jamie Warner – Oxford, UK, Valeria </a:t>
                      </a:r>
                      <a:r>
                        <a:rPr lang="en-GB" sz="900" b="1" i="0" u="none" strike="noStrike" dirty="0" err="1" smtClean="0">
                          <a:solidFill>
                            <a:schemeClr val="tx1"/>
                          </a:solidFill>
                          <a:effectLst/>
                          <a:latin typeface="+mj-lt"/>
                        </a:rPr>
                        <a:t>Nicolosi</a:t>
                      </a:r>
                      <a:r>
                        <a:rPr lang="en-GB" sz="900" b="1" i="0" u="none" strike="noStrike" baseline="0" dirty="0" smtClean="0">
                          <a:solidFill>
                            <a:schemeClr val="tx1"/>
                          </a:solidFill>
                          <a:effectLst/>
                          <a:latin typeface="+mj-lt"/>
                        </a:rPr>
                        <a:t> – Dublin, Ireland</a:t>
                      </a:r>
                    </a:p>
                    <a:p>
                      <a:pPr algn="ctr" fontAlgn="ctr"/>
                      <a:r>
                        <a:rPr lang="en-GB" sz="900" b="1" i="0" u="none" strike="noStrike" dirty="0" err="1" smtClean="0">
                          <a:solidFill>
                            <a:schemeClr val="tx1"/>
                          </a:solidFill>
                          <a:effectLst/>
                          <a:latin typeface="+mj-lt"/>
                        </a:rPr>
                        <a:t>Reine</a:t>
                      </a:r>
                      <a:r>
                        <a:rPr lang="en-GB" sz="900" b="1" i="0" u="none" strike="noStrike" dirty="0" smtClean="0">
                          <a:solidFill>
                            <a:schemeClr val="tx1"/>
                          </a:solidFill>
                          <a:effectLst/>
                          <a:latin typeface="+mj-lt"/>
                        </a:rPr>
                        <a:t> Wallenberg – Sweden, Quentin </a:t>
                      </a:r>
                      <a:r>
                        <a:rPr lang="en-GB" sz="900" b="1" i="0" u="none" strike="noStrike" dirty="0" err="1" smtClean="0">
                          <a:solidFill>
                            <a:schemeClr val="tx1"/>
                          </a:solidFill>
                          <a:effectLst/>
                          <a:latin typeface="+mj-lt"/>
                        </a:rPr>
                        <a:t>Ramasse</a:t>
                      </a:r>
                      <a:r>
                        <a:rPr lang="en-GB" sz="900" b="1" i="0" u="none" strike="noStrike" dirty="0" smtClean="0">
                          <a:solidFill>
                            <a:schemeClr val="tx1"/>
                          </a:solidFill>
                          <a:effectLst/>
                          <a:latin typeface="+mj-lt"/>
                        </a:rPr>
                        <a:t> - USA</a:t>
                      </a:r>
                      <a:endParaRPr lang="en-GB" sz="900" b="1" i="0" u="none" strike="noStrike" dirty="0">
                        <a:solidFill>
                          <a:schemeClr val="tx1"/>
                        </a:solidFill>
                        <a:effectLst/>
                        <a:latin typeface="+mj-lt"/>
                      </a:endParaRPr>
                    </a:p>
                  </a:txBody>
                  <a:tcPr marL="9525" marR="9525" marT="9523" marB="0" anchor="ctr"/>
                </a:tc>
              </a:tr>
            </a:tbl>
          </a:graphicData>
        </a:graphic>
      </p:graphicFrame>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txBox="1">
            <a:spLocks noChangeArrowheads="1"/>
          </p:cNvSpPr>
          <p:nvPr/>
        </p:nvSpPr>
        <p:spPr bwMode="auto">
          <a:xfrm>
            <a:off x="2124075" y="107950"/>
            <a:ext cx="6561138" cy="14493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0" hangingPunct="0"/>
            <a:r>
              <a:rPr lang="en-US" sz="4000">
                <a:solidFill>
                  <a:srgbClr val="FFFFFF"/>
                </a:solidFill>
                <a:latin typeface="Gill Sans MT" pitchFamily="34" charset="0"/>
              </a:rPr>
              <a:t>Scientific Programme: Physical Sciences – Tools &amp; Techniques</a:t>
            </a:r>
          </a:p>
        </p:txBody>
      </p:sp>
      <p:graphicFrame>
        <p:nvGraphicFramePr>
          <p:cNvPr id="2" name="Table 1"/>
          <p:cNvGraphicFramePr>
            <a:graphicFrameLocks noGrp="1"/>
          </p:cNvGraphicFramePr>
          <p:nvPr>
            <p:extLst>
              <p:ext uri="{D42A27DB-BD31-4B8C-83A1-F6EECF244321}">
                <p14:modId xmlns="" xmlns:p14="http://schemas.microsoft.com/office/powerpoint/2010/main" val="4037059547"/>
              </p:ext>
            </p:extLst>
          </p:nvPr>
        </p:nvGraphicFramePr>
        <p:xfrm>
          <a:off x="2104281" y="1557338"/>
          <a:ext cx="6932215" cy="5199724"/>
        </p:xfrm>
        <a:graphic>
          <a:graphicData uri="http://schemas.openxmlformats.org/drawingml/2006/table">
            <a:tbl>
              <a:tblPr firstRow="1" bandRow="1">
                <a:tableStyleId>{5C22544A-7EE6-4342-B048-85BDC9FD1C3A}</a:tableStyleId>
              </a:tblPr>
              <a:tblGrid>
                <a:gridCol w="3259807"/>
                <a:gridCol w="3672408"/>
              </a:tblGrid>
              <a:tr h="432021">
                <a:tc gridSpan="2">
                  <a:txBody>
                    <a:bodyPr/>
                    <a:lstStyle/>
                    <a:p>
                      <a:pPr algn="ctr" fontAlgn="ctr"/>
                      <a:r>
                        <a:rPr lang="en-GB" sz="1200" b="1" i="0" u="none" strike="noStrike" dirty="0" smtClean="0">
                          <a:solidFill>
                            <a:schemeClr val="tx1"/>
                          </a:solidFill>
                          <a:effectLst/>
                          <a:latin typeface="+mj-lt"/>
                        </a:rPr>
                        <a:t>Symposium </a:t>
                      </a:r>
                      <a:r>
                        <a:rPr lang="en-GB" sz="1200" b="1" i="0" u="none" strike="noStrike" dirty="0">
                          <a:solidFill>
                            <a:schemeClr val="tx1"/>
                          </a:solidFill>
                          <a:effectLst/>
                          <a:latin typeface="+mj-lt"/>
                        </a:rPr>
                        <a:t>Chair: </a:t>
                      </a:r>
                      <a:r>
                        <a:rPr lang="en-GB" sz="1200" b="1" i="0" u="none" strike="noStrike" dirty="0" smtClean="0">
                          <a:solidFill>
                            <a:schemeClr val="tx1"/>
                          </a:solidFill>
                          <a:effectLst/>
                          <a:latin typeface="+mj-lt"/>
                        </a:rPr>
                        <a:t>Dr John Hutchison</a:t>
                      </a:r>
                      <a:endParaRPr lang="en-GB" sz="1200" b="1" i="0" u="none" strike="noStrike" dirty="0">
                        <a:solidFill>
                          <a:schemeClr val="tx1"/>
                        </a:solidFill>
                        <a:effectLst/>
                        <a:latin typeface="+mj-lt"/>
                      </a:endParaRPr>
                    </a:p>
                  </a:txBody>
                  <a:tcPr marL="9525" marR="9525" marT="9524" marB="0" anchor="ctr"/>
                </a:tc>
                <a:tc hMerge="1">
                  <a:txBody>
                    <a:bodyPr/>
                    <a:lstStyle/>
                    <a:p>
                      <a:endParaRPr lang="en-GB"/>
                    </a:p>
                  </a:txBody>
                  <a:tcPr/>
                </a:tc>
              </a:tr>
              <a:tr h="360018">
                <a:tc>
                  <a:txBody>
                    <a:bodyPr/>
                    <a:lstStyle/>
                    <a:p>
                      <a:pPr algn="ctr" fontAlgn="ctr"/>
                      <a:r>
                        <a:rPr lang="en-GB" sz="1200" b="1" i="0" u="none" strike="noStrike" dirty="0" smtClean="0">
                          <a:solidFill>
                            <a:schemeClr val="tx1"/>
                          </a:solidFill>
                          <a:effectLst/>
                          <a:latin typeface="+mj-lt"/>
                        </a:rPr>
                        <a:t>Session</a:t>
                      </a:r>
                      <a:endParaRPr lang="en-GB" sz="1200" b="1" i="0" u="none" strike="noStrike" dirty="0">
                        <a:solidFill>
                          <a:schemeClr val="tx1"/>
                        </a:solidFill>
                        <a:effectLst/>
                        <a:latin typeface="+mj-lt"/>
                      </a:endParaRPr>
                    </a:p>
                  </a:txBody>
                  <a:tcPr marL="9525" marR="9525" marT="9524" marB="0" anchor="ctr"/>
                </a:tc>
                <a:tc>
                  <a:txBody>
                    <a:bodyPr/>
                    <a:lstStyle/>
                    <a:p>
                      <a:pPr algn="ctr" fontAlgn="ctr"/>
                      <a:r>
                        <a:rPr lang="en-GB" sz="1200" b="1" i="0" u="none" strike="noStrike" dirty="0" smtClean="0">
                          <a:solidFill>
                            <a:schemeClr val="tx1"/>
                          </a:solidFill>
                          <a:effectLst/>
                          <a:latin typeface="+mj-lt"/>
                        </a:rPr>
                        <a:t>Invited Speakers </a:t>
                      </a:r>
                      <a:endParaRPr lang="en-GB" sz="1200" b="1" i="0" u="none" strike="noStrike" dirty="0">
                        <a:solidFill>
                          <a:schemeClr val="tx1"/>
                        </a:solidFill>
                        <a:effectLst/>
                        <a:latin typeface="+mj-lt"/>
                      </a:endParaRPr>
                    </a:p>
                  </a:txBody>
                  <a:tcPr marL="9525" marR="9525" marT="9524" marB="0" anchor="ctr"/>
                </a:tc>
              </a:tr>
              <a:tr h="470194">
                <a:tc>
                  <a:txBody>
                    <a:bodyPr/>
                    <a:lstStyle/>
                    <a:p>
                      <a:pPr algn="ctr" fontAlgn="ctr"/>
                      <a:r>
                        <a:rPr lang="en-GB" sz="1050" b="1" i="0" u="none" strike="noStrike" dirty="0" smtClean="0">
                          <a:solidFill>
                            <a:schemeClr val="tx1"/>
                          </a:solidFill>
                          <a:effectLst/>
                          <a:latin typeface="+mj-lt"/>
                        </a:rPr>
                        <a:t>Advances</a:t>
                      </a:r>
                      <a:r>
                        <a:rPr lang="en-GB" sz="1050" b="1" i="0" u="none" strike="noStrike" baseline="0" dirty="0" smtClean="0">
                          <a:solidFill>
                            <a:schemeClr val="tx1"/>
                          </a:solidFill>
                          <a:effectLst/>
                          <a:latin typeface="+mj-lt"/>
                        </a:rPr>
                        <a:t> in Scanning Probe Microscopy: applications at the </a:t>
                      </a:r>
                      <a:r>
                        <a:rPr lang="en-GB" sz="1050" b="1" i="0" u="none" strike="noStrike" baseline="0" dirty="0" err="1" smtClean="0">
                          <a:solidFill>
                            <a:schemeClr val="tx1"/>
                          </a:solidFill>
                          <a:effectLst/>
                          <a:latin typeface="+mj-lt"/>
                        </a:rPr>
                        <a:t>Nanoscale</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Sebastian Loth - Germany, </a:t>
                      </a:r>
                      <a:r>
                        <a:rPr lang="en-GB" sz="900" b="1" i="0" u="none" strike="noStrike" dirty="0" err="1" smtClean="0">
                          <a:solidFill>
                            <a:schemeClr val="tx1"/>
                          </a:solidFill>
                          <a:effectLst/>
                          <a:latin typeface="+mj-lt"/>
                        </a:rPr>
                        <a:t>Jascha</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Repp</a:t>
                      </a:r>
                      <a:r>
                        <a:rPr lang="en-GB" sz="900" b="1" i="0" u="none" strike="noStrike" baseline="0" dirty="0" smtClean="0">
                          <a:solidFill>
                            <a:schemeClr val="tx1"/>
                          </a:solidFill>
                          <a:effectLst/>
                          <a:latin typeface="+mj-lt"/>
                        </a:rPr>
                        <a:t> -</a:t>
                      </a:r>
                      <a:r>
                        <a:rPr lang="en-GB" sz="900" b="1" i="0" u="none" strike="noStrike" dirty="0" smtClean="0">
                          <a:solidFill>
                            <a:schemeClr val="tx1"/>
                          </a:solidFill>
                          <a:effectLst/>
                          <a:latin typeface="+mj-lt"/>
                        </a:rPr>
                        <a:t> Germany</a:t>
                      </a:r>
                    </a:p>
                    <a:p>
                      <a:pPr algn="ctr" fontAlgn="ctr"/>
                      <a:r>
                        <a:rPr lang="en-GB" sz="900" b="1" i="0" u="none" strike="noStrike" dirty="0" smtClean="0">
                          <a:solidFill>
                            <a:schemeClr val="tx1"/>
                          </a:solidFill>
                          <a:effectLst/>
                          <a:latin typeface="+mj-lt"/>
                        </a:rPr>
                        <a:t>Mervyn</a:t>
                      </a:r>
                      <a:r>
                        <a:rPr lang="en-GB" sz="900" b="1" i="0" u="none" strike="noStrike" baseline="0" dirty="0" smtClean="0">
                          <a:solidFill>
                            <a:schemeClr val="tx1"/>
                          </a:solidFill>
                          <a:effectLst/>
                          <a:latin typeface="+mj-lt"/>
                        </a:rPr>
                        <a:t> Miles- Bristol, UK, Bruno </a:t>
                      </a:r>
                      <a:r>
                        <a:rPr lang="en-GB" sz="900" b="1" i="0" u="none" strike="noStrike" baseline="0" dirty="0" err="1" smtClean="0">
                          <a:solidFill>
                            <a:schemeClr val="tx1"/>
                          </a:solidFill>
                          <a:effectLst/>
                          <a:latin typeface="+mj-lt"/>
                        </a:rPr>
                        <a:t>Samori</a:t>
                      </a:r>
                      <a:r>
                        <a:rPr lang="en-GB" sz="900" b="1" i="0" u="none" strike="noStrike" baseline="0" dirty="0" smtClean="0">
                          <a:solidFill>
                            <a:schemeClr val="tx1"/>
                          </a:solidFill>
                          <a:effectLst/>
                          <a:latin typeface="+mj-lt"/>
                        </a:rPr>
                        <a:t> – Bologna, Italy</a:t>
                      </a:r>
                    </a:p>
                    <a:p>
                      <a:pPr algn="ctr" fontAlgn="ctr"/>
                      <a:r>
                        <a:rPr lang="en-GB" sz="900" b="1" i="0" u="none" strike="noStrike" baseline="0" dirty="0" smtClean="0">
                          <a:solidFill>
                            <a:schemeClr val="tx1"/>
                          </a:solidFill>
                          <a:effectLst/>
                          <a:latin typeface="+mj-lt"/>
                        </a:rPr>
                        <a:t>Olaf </a:t>
                      </a:r>
                      <a:r>
                        <a:rPr lang="en-GB" sz="900" b="1" i="0" u="none" strike="noStrike" baseline="0" dirty="0" err="1" smtClean="0">
                          <a:solidFill>
                            <a:schemeClr val="tx1"/>
                          </a:solidFill>
                          <a:effectLst/>
                          <a:latin typeface="+mj-lt"/>
                        </a:rPr>
                        <a:t>Magnussen</a:t>
                      </a:r>
                      <a:r>
                        <a:rPr lang="en-GB" sz="900" b="1" i="0" u="none" strike="noStrike" baseline="0" dirty="0" smtClean="0">
                          <a:solidFill>
                            <a:schemeClr val="tx1"/>
                          </a:solidFill>
                          <a:effectLst/>
                          <a:latin typeface="+mj-lt"/>
                        </a:rPr>
                        <a:t> – Kiel, Germany, Simon </a:t>
                      </a:r>
                      <a:r>
                        <a:rPr lang="en-GB" sz="900" b="1" i="0" u="none" strike="noStrike" baseline="0" dirty="0" err="1" smtClean="0">
                          <a:solidFill>
                            <a:schemeClr val="tx1"/>
                          </a:solidFill>
                          <a:effectLst/>
                          <a:latin typeface="+mj-lt"/>
                        </a:rPr>
                        <a:t>Scheuring</a:t>
                      </a:r>
                      <a:r>
                        <a:rPr lang="en-GB" sz="900" b="1" i="0" u="none" strike="noStrike" baseline="0" dirty="0" smtClean="0">
                          <a:solidFill>
                            <a:schemeClr val="tx1"/>
                          </a:solidFill>
                          <a:effectLst/>
                          <a:latin typeface="+mj-lt"/>
                        </a:rPr>
                        <a:t>, France</a:t>
                      </a:r>
                      <a:endParaRPr lang="en-GB" sz="900" b="1" i="0" u="none" strike="noStrike" dirty="0" smtClean="0">
                        <a:solidFill>
                          <a:schemeClr val="tx1"/>
                        </a:solidFill>
                        <a:effectLst/>
                        <a:latin typeface="+mj-lt"/>
                      </a:endParaRPr>
                    </a:p>
                    <a:p>
                      <a:pPr algn="ctr" fontAlgn="ctr"/>
                      <a:endParaRPr lang="en-GB" sz="900" b="1" i="0" u="none" strike="noStrike" dirty="0" smtClean="0">
                        <a:solidFill>
                          <a:schemeClr val="tx1"/>
                        </a:solidFill>
                        <a:effectLst/>
                        <a:latin typeface="+mj-lt"/>
                      </a:endParaRPr>
                    </a:p>
                  </a:txBody>
                  <a:tcPr marL="9525" marR="9525" marT="9524" marB="0" anchor="ctr"/>
                </a:tc>
              </a:tr>
              <a:tr h="470194">
                <a:tc>
                  <a:txBody>
                    <a:bodyPr/>
                    <a:lstStyle/>
                    <a:p>
                      <a:pPr algn="ctr" fontAlgn="ctr"/>
                      <a:r>
                        <a:rPr lang="en-GB" sz="1050" b="1" i="0" u="none" strike="noStrike" dirty="0" smtClean="0">
                          <a:solidFill>
                            <a:schemeClr val="tx1"/>
                          </a:solidFill>
                          <a:effectLst/>
                          <a:latin typeface="+mj-lt"/>
                        </a:rPr>
                        <a:t>Advances in SEM</a:t>
                      </a:r>
                    </a:p>
                    <a:p>
                      <a:pPr algn="ctr" fontAlgn="ctr"/>
                      <a:r>
                        <a:rPr lang="en-GB" sz="1050" b="1" i="0" u="none" strike="noStrike" dirty="0" smtClean="0">
                          <a:solidFill>
                            <a:schemeClr val="tx1"/>
                          </a:solidFill>
                          <a:effectLst/>
                          <a:latin typeface="+mj-lt"/>
                        </a:rPr>
                        <a:t>Sponsored</a:t>
                      </a:r>
                      <a:r>
                        <a:rPr lang="en-GB" sz="1050" b="1" i="0" u="none" strike="noStrike" baseline="0" dirty="0" smtClean="0">
                          <a:solidFill>
                            <a:schemeClr val="tx1"/>
                          </a:solidFill>
                          <a:effectLst/>
                          <a:latin typeface="+mj-lt"/>
                        </a:rPr>
                        <a:t> by Hitachi High Technologies</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err="1" smtClean="0">
                          <a:solidFill>
                            <a:schemeClr val="tx1"/>
                          </a:solidFill>
                          <a:effectLst/>
                          <a:latin typeface="+mj-lt"/>
                        </a:rPr>
                        <a:t>Ludek</a:t>
                      </a:r>
                      <a:r>
                        <a:rPr lang="en-GB" sz="900" b="1" i="0" u="none" strike="noStrike" dirty="0" smtClean="0">
                          <a:solidFill>
                            <a:schemeClr val="tx1"/>
                          </a:solidFill>
                          <a:effectLst/>
                          <a:latin typeface="+mj-lt"/>
                        </a:rPr>
                        <a:t> Frank – Czech Republic, Stefan </a:t>
                      </a:r>
                      <a:r>
                        <a:rPr lang="en-GB" sz="900" b="1" i="0" u="none" strike="noStrike" dirty="0" err="1" smtClean="0">
                          <a:solidFill>
                            <a:schemeClr val="tx1"/>
                          </a:solidFill>
                          <a:effectLst/>
                          <a:latin typeface="+mj-lt"/>
                        </a:rPr>
                        <a:t>Zaefferer</a:t>
                      </a:r>
                      <a:r>
                        <a:rPr lang="en-GB" sz="900" b="1" i="0" u="none" strike="noStrike" dirty="0" smtClean="0">
                          <a:solidFill>
                            <a:schemeClr val="tx1"/>
                          </a:solidFill>
                          <a:effectLst/>
                          <a:latin typeface="+mj-lt"/>
                        </a:rPr>
                        <a:t> – Germany</a:t>
                      </a:r>
                    </a:p>
                    <a:p>
                      <a:pPr algn="ctr" fontAlgn="ctr"/>
                      <a:r>
                        <a:rPr lang="en-GB" sz="900" b="1" i="0" u="none" strike="noStrike" dirty="0" smtClean="0">
                          <a:solidFill>
                            <a:schemeClr val="tx1"/>
                          </a:solidFill>
                          <a:effectLst/>
                          <a:latin typeface="+mj-lt"/>
                        </a:rPr>
                        <a:t>John Mansfield</a:t>
                      </a:r>
                      <a:r>
                        <a:rPr lang="en-GB" sz="900" b="1" i="0" u="none" strike="noStrike" baseline="0" dirty="0" smtClean="0">
                          <a:solidFill>
                            <a:schemeClr val="tx1"/>
                          </a:solidFill>
                          <a:effectLst/>
                          <a:latin typeface="+mj-lt"/>
                        </a:rPr>
                        <a:t> – Michigan, USA, </a:t>
                      </a:r>
                      <a:r>
                        <a:rPr lang="en-GB" sz="900" b="1" i="0" u="none" strike="noStrike" baseline="0" dirty="0" err="1" smtClean="0">
                          <a:solidFill>
                            <a:schemeClr val="tx1"/>
                          </a:solidFill>
                          <a:effectLst/>
                          <a:latin typeface="+mj-lt"/>
                        </a:rPr>
                        <a:t>Mitsugo</a:t>
                      </a:r>
                      <a:r>
                        <a:rPr lang="en-GB" sz="900" b="1" i="0" u="none" strike="noStrike" baseline="0" dirty="0" smtClean="0">
                          <a:solidFill>
                            <a:schemeClr val="tx1"/>
                          </a:solidFill>
                          <a:effectLst/>
                          <a:latin typeface="+mj-lt"/>
                        </a:rPr>
                        <a:t> Sato - Japan</a:t>
                      </a:r>
                      <a:r>
                        <a:rPr lang="en-GB" sz="900" b="1" i="0" u="none" strike="noStrike" dirty="0" smtClean="0">
                          <a:solidFill>
                            <a:schemeClr val="tx1"/>
                          </a:solidFill>
                          <a:effectLst/>
                          <a:latin typeface="+mj-lt"/>
                        </a:rPr>
                        <a:t> </a:t>
                      </a:r>
                    </a:p>
                  </a:txBody>
                  <a:tcPr marL="9525" marR="9525" marT="9524" marB="0" anchor="ctr"/>
                </a:tc>
              </a:tr>
              <a:tr h="470194">
                <a:tc>
                  <a:txBody>
                    <a:bodyPr/>
                    <a:lstStyle/>
                    <a:p>
                      <a:pPr algn="ctr" fontAlgn="ctr"/>
                      <a:r>
                        <a:rPr lang="en-GB" sz="1050" b="1" i="0" u="none" strike="noStrike" dirty="0" smtClean="0">
                          <a:solidFill>
                            <a:schemeClr val="tx1"/>
                          </a:solidFill>
                          <a:effectLst/>
                          <a:latin typeface="+mj-lt"/>
                        </a:rPr>
                        <a:t>In Situ and Environmental EM</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Peter Crozier – Arizona, USA,</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Henny</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Zandbergen</a:t>
                      </a:r>
                      <a:r>
                        <a:rPr lang="en-GB" sz="900" b="1" i="0" u="none" strike="noStrike" baseline="0" dirty="0" smtClean="0">
                          <a:solidFill>
                            <a:schemeClr val="tx1"/>
                          </a:solidFill>
                          <a:effectLst/>
                          <a:latin typeface="+mj-lt"/>
                        </a:rPr>
                        <a:t> – Delft, The Netherlands, Blythe G Clarke – Sandia, USA</a:t>
                      </a:r>
                    </a:p>
                    <a:p>
                      <a:pPr algn="ctr" fontAlgn="ctr"/>
                      <a:r>
                        <a:rPr lang="en-GB" sz="900" b="1" i="0" u="none" strike="noStrike" baseline="0" dirty="0" smtClean="0">
                          <a:solidFill>
                            <a:schemeClr val="tx1"/>
                          </a:solidFill>
                          <a:effectLst/>
                          <a:latin typeface="+mj-lt"/>
                        </a:rPr>
                        <a:t>Stephan Hofmann – Cambridge, UK</a:t>
                      </a:r>
                      <a:endParaRPr lang="en-GB" sz="900" b="1" i="0" u="none" strike="noStrike" dirty="0" smtClean="0">
                        <a:solidFill>
                          <a:schemeClr val="tx1"/>
                        </a:solidFill>
                        <a:effectLst/>
                        <a:latin typeface="+mj-lt"/>
                      </a:endParaRPr>
                    </a:p>
                  </a:txBody>
                  <a:tcPr marL="9525" marR="9525" marT="9524" marB="0" anchor="ctr"/>
                </a:tc>
              </a:tr>
              <a:tr h="470194">
                <a:tc>
                  <a:txBody>
                    <a:bodyPr/>
                    <a:lstStyle/>
                    <a:p>
                      <a:pPr algn="ctr" fontAlgn="ctr"/>
                      <a:r>
                        <a:rPr lang="en-GB" sz="1050" b="1" i="0" u="none" strike="noStrike" dirty="0" smtClean="0">
                          <a:solidFill>
                            <a:schemeClr val="tx1"/>
                          </a:solidFill>
                          <a:effectLst/>
                          <a:latin typeface="+mj-lt"/>
                        </a:rPr>
                        <a:t>3D/4D Imaging </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Nestor </a:t>
                      </a:r>
                      <a:r>
                        <a:rPr lang="en-GB" sz="900" b="1" i="0" u="none" strike="noStrike" dirty="0" err="1" smtClean="0">
                          <a:solidFill>
                            <a:schemeClr val="tx1"/>
                          </a:solidFill>
                          <a:effectLst/>
                          <a:latin typeface="+mj-lt"/>
                        </a:rPr>
                        <a:t>Zaluzec</a:t>
                      </a:r>
                      <a:r>
                        <a:rPr lang="en-GB" sz="900" b="1" i="0" u="none" strike="noStrike" dirty="0" smtClean="0">
                          <a:solidFill>
                            <a:schemeClr val="tx1"/>
                          </a:solidFill>
                          <a:effectLst/>
                          <a:latin typeface="+mj-lt"/>
                        </a:rPr>
                        <a:t> – Argonne, USA, </a:t>
                      </a:r>
                      <a:r>
                        <a:rPr lang="en-GB" sz="900" b="1" i="0" u="none" strike="noStrike" dirty="0" err="1" smtClean="0">
                          <a:solidFill>
                            <a:schemeClr val="tx1"/>
                          </a:solidFill>
                          <a:effectLst/>
                          <a:latin typeface="+mj-lt"/>
                        </a:rPr>
                        <a:t>Simo</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Huotari</a:t>
                      </a:r>
                      <a:r>
                        <a:rPr lang="en-GB" sz="900" b="1" i="0" u="none" strike="noStrike" dirty="0" smtClean="0">
                          <a:solidFill>
                            <a:schemeClr val="tx1"/>
                          </a:solidFill>
                          <a:effectLst/>
                          <a:latin typeface="+mj-lt"/>
                        </a:rPr>
                        <a:t> – Grenoble, France</a:t>
                      </a:r>
                    </a:p>
                    <a:p>
                      <a:pPr algn="ctr" fontAlgn="ctr"/>
                      <a:r>
                        <a:rPr lang="en-GB" sz="900" b="1" i="0" u="none" strike="noStrike" dirty="0" smtClean="0">
                          <a:solidFill>
                            <a:schemeClr val="tx1"/>
                          </a:solidFill>
                          <a:effectLst/>
                          <a:latin typeface="+mj-lt"/>
                        </a:rPr>
                        <a:t>Sara </a:t>
                      </a:r>
                      <a:r>
                        <a:rPr lang="en-GB" sz="900" b="1" i="0" u="none" strike="noStrike" dirty="0" err="1" smtClean="0">
                          <a:solidFill>
                            <a:schemeClr val="tx1"/>
                          </a:solidFill>
                          <a:effectLst/>
                          <a:latin typeface="+mj-lt"/>
                        </a:rPr>
                        <a:t>Bals</a:t>
                      </a:r>
                      <a:r>
                        <a:rPr lang="en-GB" sz="900" b="1" i="0" u="none" strike="noStrike" dirty="0" smtClean="0">
                          <a:solidFill>
                            <a:schemeClr val="tx1"/>
                          </a:solidFill>
                          <a:effectLst/>
                          <a:latin typeface="+mj-lt"/>
                        </a:rPr>
                        <a:t> – Antwerp, Belgium, </a:t>
                      </a:r>
                    </a:p>
                    <a:p>
                      <a:pPr algn="ctr" fontAlgn="ctr"/>
                      <a:r>
                        <a:rPr lang="en-GB" sz="900" b="1" i="0" u="none" strike="noStrike" dirty="0" smtClean="0">
                          <a:solidFill>
                            <a:schemeClr val="tx1"/>
                          </a:solidFill>
                          <a:effectLst/>
                          <a:latin typeface="+mj-lt"/>
                        </a:rPr>
                        <a:t>Frank </a:t>
                      </a:r>
                      <a:r>
                        <a:rPr lang="en-GB" sz="900" b="1" i="0" u="none" strike="noStrike" dirty="0" err="1" smtClean="0">
                          <a:solidFill>
                            <a:schemeClr val="tx1"/>
                          </a:solidFill>
                          <a:effectLst/>
                          <a:latin typeface="+mj-lt"/>
                        </a:rPr>
                        <a:t>Muecklich</a:t>
                      </a:r>
                      <a:r>
                        <a:rPr lang="en-GB" sz="900" b="1" i="0" u="none" strike="noStrike" baseline="0" dirty="0" smtClean="0">
                          <a:solidFill>
                            <a:schemeClr val="tx1"/>
                          </a:solidFill>
                          <a:effectLst/>
                          <a:latin typeface="+mj-lt"/>
                        </a:rPr>
                        <a:t> – Saarland, Germany</a:t>
                      </a:r>
                      <a:endParaRPr lang="en-GB" sz="900" b="1" i="0" u="none" strike="noStrike" dirty="0" smtClean="0">
                        <a:solidFill>
                          <a:schemeClr val="tx1"/>
                        </a:solidFill>
                        <a:effectLst/>
                        <a:latin typeface="+mj-lt"/>
                      </a:endParaRPr>
                    </a:p>
                  </a:txBody>
                  <a:tcPr marL="9525" marR="9525" marT="9524" marB="0" anchor="ctr"/>
                </a:tc>
              </a:tr>
              <a:tr h="558163">
                <a:tc>
                  <a:txBody>
                    <a:bodyPr/>
                    <a:lstStyle/>
                    <a:p>
                      <a:pPr algn="ctr" fontAlgn="ctr"/>
                      <a:r>
                        <a:rPr lang="en-GB" sz="1050" b="1" i="0" u="none" strike="noStrike" dirty="0" smtClean="0">
                          <a:solidFill>
                            <a:schemeClr val="tx1"/>
                          </a:solidFill>
                          <a:effectLst/>
                          <a:latin typeface="+mj-lt"/>
                        </a:rPr>
                        <a:t>Advances in EM Instrumentation &amp; Methods </a:t>
                      </a:r>
                    </a:p>
                    <a:p>
                      <a:pPr algn="ctr" fontAlgn="ctr"/>
                      <a:r>
                        <a:rPr lang="en-GB" sz="1050" b="1" i="0" u="none" strike="noStrike" dirty="0" smtClean="0">
                          <a:solidFill>
                            <a:schemeClr val="tx1"/>
                          </a:solidFill>
                          <a:effectLst/>
                          <a:latin typeface="+mj-lt"/>
                        </a:rPr>
                        <a:t>(Professor David </a:t>
                      </a:r>
                      <a:r>
                        <a:rPr lang="en-GB" sz="1050" b="1" i="0" u="none" strike="noStrike" dirty="0" err="1" smtClean="0">
                          <a:solidFill>
                            <a:schemeClr val="tx1"/>
                          </a:solidFill>
                          <a:effectLst/>
                          <a:latin typeface="+mj-lt"/>
                        </a:rPr>
                        <a:t>Cockayne</a:t>
                      </a:r>
                      <a:r>
                        <a:rPr lang="en-GB" sz="1050" b="1" i="0" u="none" strike="noStrike" dirty="0" smtClean="0">
                          <a:solidFill>
                            <a:schemeClr val="tx1"/>
                          </a:solidFill>
                          <a:effectLst/>
                          <a:latin typeface="+mj-lt"/>
                        </a:rPr>
                        <a:t> Memorial Symposium)</a:t>
                      </a:r>
                    </a:p>
                    <a:p>
                      <a:pPr algn="ctr" fontAlgn="ctr"/>
                      <a:r>
                        <a:rPr lang="en-GB" sz="1050" b="1" i="0" u="none" strike="noStrike" dirty="0" smtClean="0">
                          <a:solidFill>
                            <a:schemeClr val="tx1"/>
                          </a:solidFill>
                          <a:effectLst/>
                          <a:latin typeface="+mj-lt"/>
                        </a:rPr>
                        <a:t>Sponsored by</a:t>
                      </a:r>
                      <a:r>
                        <a:rPr lang="en-GB" sz="1050" b="1" i="0" u="none" strike="noStrike" baseline="0" dirty="0" smtClean="0">
                          <a:solidFill>
                            <a:schemeClr val="tx1"/>
                          </a:solidFill>
                          <a:effectLst/>
                          <a:latin typeface="+mj-lt"/>
                        </a:rPr>
                        <a:t> EMAG, </a:t>
                      </a:r>
                      <a:r>
                        <a:rPr lang="en-GB" sz="1050" b="1" i="0" u="none" strike="noStrike" baseline="0" dirty="0" err="1" smtClean="0">
                          <a:solidFill>
                            <a:schemeClr val="tx1"/>
                          </a:solidFill>
                          <a:effectLst/>
                          <a:latin typeface="+mj-lt"/>
                        </a:rPr>
                        <a:t>IoP</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Joachim Zach</a:t>
                      </a:r>
                      <a:r>
                        <a:rPr lang="en-GB" sz="900" b="1" i="0" u="none" strike="noStrike" baseline="0" dirty="0" smtClean="0">
                          <a:solidFill>
                            <a:schemeClr val="tx1"/>
                          </a:solidFill>
                          <a:effectLst/>
                          <a:latin typeface="+mj-lt"/>
                        </a:rPr>
                        <a:t> – Germany, </a:t>
                      </a:r>
                      <a:r>
                        <a:rPr lang="en-GB" sz="900" b="1" i="0" u="none" strike="noStrike" baseline="0" dirty="0" err="1" smtClean="0">
                          <a:solidFill>
                            <a:schemeClr val="tx1"/>
                          </a:solidFill>
                          <a:effectLst/>
                          <a:latin typeface="+mj-lt"/>
                        </a:rPr>
                        <a:t>Ondrej</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Krivanek</a:t>
                      </a:r>
                      <a:r>
                        <a:rPr lang="en-GB" sz="900" b="1" i="0" u="none" strike="noStrike" baseline="0" dirty="0" smtClean="0">
                          <a:solidFill>
                            <a:schemeClr val="tx1"/>
                          </a:solidFill>
                          <a:effectLst/>
                          <a:latin typeface="+mj-lt"/>
                        </a:rPr>
                        <a:t> – USA</a:t>
                      </a:r>
                    </a:p>
                    <a:p>
                      <a:pPr algn="ctr" fontAlgn="ctr"/>
                      <a:r>
                        <a:rPr lang="en-GB" sz="900" b="1" i="0" u="none" strike="noStrike" baseline="0" dirty="0" smtClean="0">
                          <a:solidFill>
                            <a:schemeClr val="tx1"/>
                          </a:solidFill>
                          <a:effectLst/>
                          <a:latin typeface="+mj-lt"/>
                        </a:rPr>
                        <a:t>Sandra Van </a:t>
                      </a:r>
                      <a:r>
                        <a:rPr lang="en-GB" sz="900" b="1" i="0" u="none" strike="noStrike" baseline="0" dirty="0" err="1" smtClean="0">
                          <a:solidFill>
                            <a:schemeClr val="tx1"/>
                          </a:solidFill>
                          <a:effectLst/>
                          <a:latin typeface="+mj-lt"/>
                        </a:rPr>
                        <a:t>Aert</a:t>
                      </a:r>
                      <a:r>
                        <a:rPr lang="en-GB" sz="900" b="1" i="0" u="none" strike="noStrike" baseline="0" dirty="0" smtClean="0">
                          <a:solidFill>
                            <a:schemeClr val="tx1"/>
                          </a:solidFill>
                          <a:effectLst/>
                          <a:latin typeface="+mj-lt"/>
                        </a:rPr>
                        <a:t> – Antwerp, Belgium, </a:t>
                      </a:r>
                      <a:r>
                        <a:rPr lang="en-GB" sz="900" b="1" i="0" u="none" strike="noStrike" baseline="0" dirty="0" err="1" smtClean="0">
                          <a:solidFill>
                            <a:schemeClr val="tx1"/>
                          </a:solidFill>
                          <a:effectLst/>
                          <a:latin typeface="+mj-lt"/>
                        </a:rPr>
                        <a:t>Fabrizio</a:t>
                      </a:r>
                      <a:r>
                        <a:rPr lang="en-GB" sz="900" b="1" i="0" u="none" strike="noStrike" baseline="0" dirty="0" smtClean="0">
                          <a:solidFill>
                            <a:schemeClr val="tx1"/>
                          </a:solidFill>
                          <a:effectLst/>
                          <a:latin typeface="+mj-lt"/>
                        </a:rPr>
                        <a:t> Carbone – Lausanne, Switzerland, Ute Kaiser – Ulm, Germany, </a:t>
                      </a:r>
                      <a:r>
                        <a:rPr lang="en-GB" sz="900" b="1" i="0" u="none" strike="noStrike" baseline="0" dirty="0" err="1" smtClean="0">
                          <a:solidFill>
                            <a:schemeClr val="tx1"/>
                          </a:solidFill>
                          <a:effectLst/>
                          <a:latin typeface="+mj-lt"/>
                        </a:rPr>
                        <a:t>Peng</a:t>
                      </a:r>
                      <a:r>
                        <a:rPr lang="en-GB" sz="900" b="1" i="0" u="none" strike="noStrike" baseline="0" dirty="0" smtClean="0">
                          <a:solidFill>
                            <a:schemeClr val="tx1"/>
                          </a:solidFill>
                          <a:effectLst/>
                          <a:latin typeface="+mj-lt"/>
                        </a:rPr>
                        <a:t> Wang – Oxford, UK</a:t>
                      </a:r>
                      <a:endParaRPr lang="en-GB" sz="900" b="1" i="0" u="none" strike="noStrike" dirty="0" smtClean="0">
                        <a:solidFill>
                          <a:schemeClr val="tx1"/>
                        </a:solidFill>
                        <a:effectLst/>
                        <a:latin typeface="+mj-lt"/>
                      </a:endParaRPr>
                    </a:p>
                  </a:txBody>
                  <a:tcPr marL="9525" marR="9525" marT="9524" marB="0" anchor="ctr"/>
                </a:tc>
              </a:tr>
              <a:tr h="470194">
                <a:tc>
                  <a:txBody>
                    <a:bodyPr/>
                    <a:lstStyle/>
                    <a:p>
                      <a:pPr algn="ctr" fontAlgn="ctr"/>
                      <a:r>
                        <a:rPr lang="en-GB" sz="1050" b="1" i="0" u="none" strike="noStrike" dirty="0" smtClean="0">
                          <a:solidFill>
                            <a:schemeClr val="tx1"/>
                          </a:solidFill>
                          <a:effectLst/>
                          <a:latin typeface="+mj-lt"/>
                        </a:rPr>
                        <a:t>Electron Diffraction and crystallography</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Jim</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Zuo</a:t>
                      </a:r>
                      <a:r>
                        <a:rPr lang="en-GB" sz="900" b="1" i="0" u="none" strike="noStrike" baseline="0" dirty="0" smtClean="0">
                          <a:solidFill>
                            <a:schemeClr val="tx1"/>
                          </a:solidFill>
                          <a:effectLst/>
                          <a:latin typeface="+mj-lt"/>
                        </a:rPr>
                        <a:t> – Illinois, USA, </a:t>
                      </a:r>
                      <a:r>
                        <a:rPr lang="en-GB" sz="900" b="1" i="0" u="none" strike="noStrike" dirty="0" smtClean="0">
                          <a:solidFill>
                            <a:schemeClr val="tx1"/>
                          </a:solidFill>
                          <a:effectLst/>
                          <a:latin typeface="+mj-lt"/>
                        </a:rPr>
                        <a:t>Joke </a:t>
                      </a:r>
                      <a:r>
                        <a:rPr lang="en-GB" sz="900" b="1" i="0" u="none" strike="noStrike" dirty="0" err="1" smtClean="0">
                          <a:solidFill>
                            <a:schemeClr val="tx1"/>
                          </a:solidFill>
                          <a:effectLst/>
                          <a:latin typeface="+mj-lt"/>
                        </a:rPr>
                        <a:t>Hademann</a:t>
                      </a:r>
                      <a:r>
                        <a:rPr lang="en-GB" sz="900" b="1" i="0" u="none" strike="noStrike" dirty="0" smtClean="0">
                          <a:solidFill>
                            <a:schemeClr val="tx1"/>
                          </a:solidFill>
                          <a:effectLst/>
                          <a:latin typeface="+mj-lt"/>
                        </a:rPr>
                        <a:t> – Antwerp, Belgium</a:t>
                      </a:r>
                    </a:p>
                  </a:txBody>
                  <a:tcPr marL="9525" marR="9525" marT="9524" marB="0" anchor="ctr"/>
                </a:tc>
              </a:tr>
              <a:tr h="470194">
                <a:tc>
                  <a:txBody>
                    <a:bodyPr/>
                    <a:lstStyle/>
                    <a:p>
                      <a:pPr algn="ctr" fontAlgn="ctr"/>
                      <a:r>
                        <a:rPr lang="en-GB" sz="1050" b="1" i="0" u="none" strike="noStrike" dirty="0" smtClean="0">
                          <a:solidFill>
                            <a:schemeClr val="tx1"/>
                          </a:solidFill>
                          <a:effectLst/>
                          <a:latin typeface="+mj-lt"/>
                        </a:rPr>
                        <a:t>Advances in Spectroscopy in STEM and CTEM</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Mathieu </a:t>
                      </a:r>
                      <a:r>
                        <a:rPr lang="en-GB" sz="900" b="1" i="0" u="none" strike="noStrike" dirty="0" err="1" smtClean="0">
                          <a:solidFill>
                            <a:schemeClr val="tx1"/>
                          </a:solidFill>
                          <a:effectLst/>
                          <a:latin typeface="+mj-lt"/>
                        </a:rPr>
                        <a:t>Kociak</a:t>
                      </a:r>
                      <a:r>
                        <a:rPr lang="en-GB" sz="900" b="1" i="0" u="none" strike="noStrike" dirty="0" smtClean="0">
                          <a:solidFill>
                            <a:schemeClr val="tx1"/>
                          </a:solidFill>
                          <a:effectLst/>
                          <a:latin typeface="+mj-lt"/>
                        </a:rPr>
                        <a:t> – Paris, France, Les Allen</a:t>
                      </a:r>
                      <a:r>
                        <a:rPr lang="en-GB" sz="900" b="1" i="0" u="none" strike="noStrike" baseline="0" dirty="0" smtClean="0">
                          <a:solidFill>
                            <a:schemeClr val="tx1"/>
                          </a:solidFill>
                          <a:effectLst/>
                          <a:latin typeface="+mj-lt"/>
                        </a:rPr>
                        <a:t> – Melbourne, Australia</a:t>
                      </a:r>
                    </a:p>
                    <a:p>
                      <a:pPr algn="ctr" fontAlgn="ctr"/>
                      <a:r>
                        <a:rPr lang="en-GB" sz="900" b="1" i="0" u="none" strike="noStrike" baseline="0" dirty="0" smtClean="0">
                          <a:solidFill>
                            <a:schemeClr val="tx1"/>
                          </a:solidFill>
                          <a:effectLst/>
                          <a:latin typeface="+mj-lt"/>
                        </a:rPr>
                        <a:t>Jo </a:t>
                      </a:r>
                      <a:r>
                        <a:rPr lang="en-GB" sz="900" b="1" i="0" u="none" strike="noStrike" baseline="0" dirty="0" err="1" smtClean="0">
                          <a:solidFill>
                            <a:schemeClr val="tx1"/>
                          </a:solidFill>
                          <a:effectLst/>
                          <a:latin typeface="+mj-lt"/>
                        </a:rPr>
                        <a:t>Verbeeck</a:t>
                      </a:r>
                      <a:r>
                        <a:rPr lang="en-GB" sz="900" b="1" i="0" u="none" strike="noStrike" baseline="0" dirty="0" smtClean="0">
                          <a:solidFill>
                            <a:schemeClr val="tx1"/>
                          </a:solidFill>
                          <a:effectLst/>
                          <a:latin typeface="+mj-lt"/>
                        </a:rPr>
                        <a:t> – Antwerp, Belgium, </a:t>
                      </a:r>
                      <a:r>
                        <a:rPr lang="en-GB" sz="900" b="1" i="0" u="none" strike="noStrike" baseline="0" dirty="0" err="1" smtClean="0">
                          <a:solidFill>
                            <a:schemeClr val="tx1"/>
                          </a:solidFill>
                          <a:effectLst/>
                          <a:latin typeface="+mj-lt"/>
                        </a:rPr>
                        <a:t>Gianluigi</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Botton</a:t>
                      </a:r>
                      <a:r>
                        <a:rPr lang="en-GB" sz="900" b="1" i="0" u="none" strike="noStrike" baseline="0" dirty="0" smtClean="0">
                          <a:solidFill>
                            <a:schemeClr val="tx1"/>
                          </a:solidFill>
                          <a:effectLst/>
                          <a:latin typeface="+mj-lt"/>
                        </a:rPr>
                        <a:t> - Canada</a:t>
                      </a:r>
                      <a:r>
                        <a:rPr lang="en-GB" sz="900" b="1" i="0" u="none" strike="noStrike" dirty="0" smtClean="0">
                          <a:solidFill>
                            <a:schemeClr val="tx1"/>
                          </a:solidFill>
                          <a:effectLst/>
                          <a:latin typeface="+mj-lt"/>
                        </a:rPr>
                        <a:t> </a:t>
                      </a:r>
                    </a:p>
                  </a:txBody>
                  <a:tcPr marL="9525" marR="9525" marT="9524" marB="0" anchor="ctr"/>
                </a:tc>
              </a:tr>
              <a:tr h="470194">
                <a:tc>
                  <a:txBody>
                    <a:bodyPr/>
                    <a:lstStyle/>
                    <a:p>
                      <a:pPr algn="ctr" fontAlgn="ctr"/>
                      <a:r>
                        <a:rPr lang="en-GB" sz="1050" b="1" i="0" u="none" strike="noStrike" dirty="0" smtClean="0">
                          <a:solidFill>
                            <a:schemeClr val="tx1"/>
                          </a:solidFill>
                          <a:effectLst/>
                          <a:latin typeface="+mj-lt"/>
                        </a:rPr>
                        <a:t>Advances in Ion Microscopy</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err="1" smtClean="0">
                          <a:solidFill>
                            <a:schemeClr val="tx1"/>
                          </a:solidFill>
                          <a:effectLst/>
                          <a:latin typeface="+mj-lt"/>
                        </a:rPr>
                        <a:t>Diederik</a:t>
                      </a:r>
                      <a:r>
                        <a:rPr lang="en-GB" sz="900" b="1" i="0" u="none" strike="noStrike" dirty="0" smtClean="0">
                          <a:solidFill>
                            <a:schemeClr val="tx1"/>
                          </a:solidFill>
                          <a:effectLst/>
                          <a:latin typeface="+mj-lt"/>
                        </a:rPr>
                        <a:t> Maas</a:t>
                      </a:r>
                      <a:r>
                        <a:rPr lang="en-GB" sz="900" b="1" i="0" u="none" strike="noStrike" baseline="0" dirty="0" smtClean="0">
                          <a:solidFill>
                            <a:schemeClr val="tx1"/>
                          </a:solidFill>
                          <a:effectLst/>
                          <a:latin typeface="+mj-lt"/>
                        </a:rPr>
                        <a:t> – Delft, The Netherlands</a:t>
                      </a:r>
                    </a:p>
                    <a:p>
                      <a:pPr algn="ctr" fontAlgn="ctr"/>
                      <a:r>
                        <a:rPr lang="en-GB" sz="900" b="1" i="0" u="none" strike="noStrike" baseline="0" dirty="0" smtClean="0">
                          <a:solidFill>
                            <a:schemeClr val="tx1"/>
                          </a:solidFill>
                          <a:effectLst/>
                          <a:latin typeface="+mj-lt"/>
                        </a:rPr>
                        <a:t>Daniel Pickard – Singapore, Ivo </a:t>
                      </a:r>
                      <a:r>
                        <a:rPr lang="en-GB" sz="900" b="1" i="0" u="none" strike="noStrike" baseline="0" dirty="0" err="1" smtClean="0">
                          <a:solidFill>
                            <a:schemeClr val="tx1"/>
                          </a:solidFill>
                          <a:effectLst/>
                          <a:latin typeface="+mj-lt"/>
                        </a:rPr>
                        <a:t>Utke</a:t>
                      </a:r>
                      <a:r>
                        <a:rPr lang="en-GB" sz="900" b="1" i="0" u="none" strike="noStrike" baseline="0" dirty="0" smtClean="0">
                          <a:solidFill>
                            <a:schemeClr val="tx1"/>
                          </a:solidFill>
                          <a:effectLst/>
                          <a:latin typeface="+mj-lt"/>
                        </a:rPr>
                        <a:t> – Switzerland</a:t>
                      </a:r>
                    </a:p>
                    <a:p>
                      <a:pPr algn="ctr" fontAlgn="ctr"/>
                      <a:r>
                        <a:rPr lang="en-GB" sz="900" b="1" i="0" u="none" strike="noStrike" baseline="0" dirty="0" smtClean="0">
                          <a:solidFill>
                            <a:schemeClr val="tx1"/>
                          </a:solidFill>
                          <a:effectLst/>
                          <a:latin typeface="+mj-lt"/>
                        </a:rPr>
                        <a:t>Bruno Humbel – Lausanne, Switzerland</a:t>
                      </a:r>
                      <a:endParaRPr lang="en-GB" sz="900" b="1" i="0" u="none" strike="noStrike" dirty="0" smtClean="0">
                        <a:solidFill>
                          <a:schemeClr val="tx1"/>
                        </a:solidFill>
                        <a:effectLst/>
                        <a:latin typeface="+mj-lt"/>
                      </a:endParaRPr>
                    </a:p>
                  </a:txBody>
                  <a:tcPr marL="9525" marR="9525" marT="9524" marB="0" anchor="ctr"/>
                </a:tc>
              </a:tr>
              <a:tr h="470194">
                <a:tc>
                  <a:txBody>
                    <a:bodyPr/>
                    <a:lstStyle/>
                    <a:p>
                      <a:pPr algn="ctr" fontAlgn="ctr"/>
                      <a:r>
                        <a:rPr lang="en-GB" sz="1050" b="1" i="0" u="none" strike="noStrike" dirty="0" smtClean="0">
                          <a:solidFill>
                            <a:schemeClr val="tx1"/>
                          </a:solidFill>
                          <a:effectLst/>
                          <a:latin typeface="+mj-lt"/>
                        </a:rPr>
                        <a:t>Emerging</a:t>
                      </a:r>
                      <a:r>
                        <a:rPr lang="en-GB" sz="1050" b="1" i="0" u="none" strike="noStrike" baseline="0" dirty="0" smtClean="0">
                          <a:solidFill>
                            <a:schemeClr val="tx1"/>
                          </a:solidFill>
                          <a:effectLst/>
                          <a:latin typeface="+mj-lt"/>
                        </a:rPr>
                        <a:t> and Late Breaking Topics in Physical Science</a:t>
                      </a:r>
                      <a:r>
                        <a:rPr lang="en-GB" sz="1050" b="1" i="0" u="none" strike="noStrike" dirty="0" smtClean="0">
                          <a:solidFill>
                            <a:schemeClr val="tx1"/>
                          </a:solidFill>
                          <a:effectLst/>
                          <a:latin typeface="+mj-lt"/>
                        </a:rPr>
                        <a:t> </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TBD</a:t>
                      </a:r>
                    </a:p>
                  </a:txBody>
                  <a:tcPr marL="9525" marR="9525" marT="9524" marB="0" anchor="ctr"/>
                </a:tc>
              </a:tr>
            </a:tbl>
          </a:graphicData>
        </a:graphic>
      </p:graphicFrame>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txBox="1">
            <a:spLocks noChangeArrowheads="1"/>
          </p:cNvSpPr>
          <p:nvPr/>
        </p:nvSpPr>
        <p:spPr bwMode="auto">
          <a:xfrm>
            <a:off x="2124075" y="107950"/>
            <a:ext cx="6561138" cy="16446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0" hangingPunct="0"/>
            <a:r>
              <a:rPr lang="en-US" sz="4000" dirty="0">
                <a:solidFill>
                  <a:srgbClr val="FFFFFF"/>
                </a:solidFill>
                <a:latin typeface="Gill Sans MT" pitchFamily="34" charset="0"/>
              </a:rPr>
              <a:t>Scientific </a:t>
            </a:r>
            <a:r>
              <a:rPr lang="en-US" sz="4000" dirty="0" err="1">
                <a:solidFill>
                  <a:srgbClr val="FFFFFF"/>
                </a:solidFill>
                <a:latin typeface="Gill Sans MT" pitchFamily="34" charset="0"/>
              </a:rPr>
              <a:t>Programme</a:t>
            </a:r>
            <a:r>
              <a:rPr lang="en-US" sz="4000" dirty="0">
                <a:solidFill>
                  <a:srgbClr val="FFFFFF"/>
                </a:solidFill>
                <a:latin typeface="Gill Sans MT" pitchFamily="34" charset="0"/>
              </a:rPr>
              <a:t>: </a:t>
            </a:r>
          </a:p>
          <a:p>
            <a:pPr eaLnBrk="0" hangingPunct="0"/>
            <a:r>
              <a:rPr lang="en-US" sz="4000" dirty="0">
                <a:solidFill>
                  <a:srgbClr val="FFFFFF"/>
                </a:solidFill>
                <a:latin typeface="Gill Sans MT" pitchFamily="34" charset="0"/>
              </a:rPr>
              <a:t>Life Sciences - Applications</a:t>
            </a:r>
          </a:p>
        </p:txBody>
      </p:sp>
      <p:graphicFrame>
        <p:nvGraphicFramePr>
          <p:cNvPr id="2" name="Table 1"/>
          <p:cNvGraphicFramePr>
            <a:graphicFrameLocks noGrp="1"/>
          </p:cNvGraphicFramePr>
          <p:nvPr>
            <p:extLst>
              <p:ext uri="{D42A27DB-BD31-4B8C-83A1-F6EECF244321}">
                <p14:modId xmlns="" xmlns:p14="http://schemas.microsoft.com/office/powerpoint/2010/main" val="1518590728"/>
              </p:ext>
            </p:extLst>
          </p:nvPr>
        </p:nvGraphicFramePr>
        <p:xfrm>
          <a:off x="2124075" y="1412776"/>
          <a:ext cx="6912421" cy="5270450"/>
        </p:xfrm>
        <a:graphic>
          <a:graphicData uri="http://schemas.openxmlformats.org/drawingml/2006/table">
            <a:tbl>
              <a:tblPr firstRow="1" bandRow="1">
                <a:tableStyleId>{5C22544A-7EE6-4342-B048-85BDC9FD1C3A}</a:tableStyleId>
              </a:tblPr>
              <a:tblGrid>
                <a:gridCol w="3240014"/>
                <a:gridCol w="3672407"/>
              </a:tblGrid>
              <a:tr h="585121">
                <a:tc gridSpan="2">
                  <a:txBody>
                    <a:bodyPr/>
                    <a:lstStyle/>
                    <a:p>
                      <a:pPr algn="ctr" fontAlgn="ctr"/>
                      <a:r>
                        <a:rPr lang="en-GB" sz="1200" b="1" i="0" u="none" strike="noStrike" dirty="0" smtClean="0">
                          <a:solidFill>
                            <a:schemeClr val="tx1"/>
                          </a:solidFill>
                          <a:effectLst/>
                          <a:latin typeface="+mj-lt"/>
                        </a:rPr>
                        <a:t>Symposium Chair: Dr Peter O'Toole</a:t>
                      </a:r>
                      <a:endParaRPr lang="en-GB" sz="1200" b="1" i="0" u="none" strike="noStrike" dirty="0">
                        <a:solidFill>
                          <a:schemeClr val="tx1"/>
                        </a:solidFill>
                        <a:effectLst/>
                        <a:latin typeface="+mj-lt"/>
                      </a:endParaRPr>
                    </a:p>
                  </a:txBody>
                  <a:tcPr marL="9525" marR="9525" marT="9527" marB="0" anchor="ctr"/>
                </a:tc>
                <a:tc hMerge="1">
                  <a:txBody>
                    <a:bodyPr/>
                    <a:lstStyle/>
                    <a:p>
                      <a:endParaRPr lang="en-GB"/>
                    </a:p>
                  </a:txBody>
                  <a:tcPr/>
                </a:tc>
              </a:tr>
              <a:tr h="494457">
                <a:tc>
                  <a:txBody>
                    <a:bodyPr/>
                    <a:lstStyle/>
                    <a:p>
                      <a:pPr algn="ctr" fontAlgn="ctr"/>
                      <a:r>
                        <a:rPr lang="en-GB" sz="1200" b="1" i="0" u="none" strike="noStrike" dirty="0" smtClean="0">
                          <a:solidFill>
                            <a:schemeClr val="tx1"/>
                          </a:solidFill>
                          <a:effectLst/>
                          <a:latin typeface="+mj-lt"/>
                        </a:rPr>
                        <a:t>Session</a:t>
                      </a:r>
                      <a:endParaRPr lang="en-GB" sz="1200" b="1" i="0" u="none" strike="noStrike" dirty="0">
                        <a:solidFill>
                          <a:schemeClr val="tx1"/>
                        </a:solidFill>
                        <a:effectLst/>
                        <a:latin typeface="+mj-lt"/>
                      </a:endParaRPr>
                    </a:p>
                  </a:txBody>
                  <a:tcPr marL="9525" marR="9525" marT="9527" marB="0" anchor="ctr"/>
                </a:tc>
                <a:tc>
                  <a:txBody>
                    <a:bodyPr/>
                    <a:lstStyle/>
                    <a:p>
                      <a:pPr algn="ctr" fontAlgn="ctr"/>
                      <a:r>
                        <a:rPr lang="en-GB" sz="1200" b="1" i="0" u="none" strike="noStrike" dirty="0" smtClean="0">
                          <a:solidFill>
                            <a:schemeClr val="tx1"/>
                          </a:solidFill>
                          <a:effectLst/>
                          <a:latin typeface="+mj-lt"/>
                        </a:rPr>
                        <a:t>Invited Speakers</a:t>
                      </a:r>
                      <a:endParaRPr lang="en-GB" sz="1200" b="1" i="0" u="none" strike="noStrike" dirty="0">
                        <a:solidFill>
                          <a:schemeClr val="tx1"/>
                        </a:solidFill>
                        <a:effectLst/>
                        <a:latin typeface="+mj-lt"/>
                      </a:endParaRPr>
                    </a:p>
                  </a:txBody>
                  <a:tcPr marL="9525" marR="9525" marT="9527" marB="0" anchor="ctr"/>
                </a:tc>
              </a:tr>
              <a:tr h="517666">
                <a:tc>
                  <a:txBody>
                    <a:bodyPr/>
                    <a:lstStyle/>
                    <a:p>
                      <a:pPr algn="ctr" fontAlgn="ctr"/>
                      <a:r>
                        <a:rPr lang="en-GB" sz="1050" b="1" i="0" u="none" strike="noStrike" dirty="0" smtClean="0">
                          <a:solidFill>
                            <a:schemeClr val="tx1"/>
                          </a:solidFill>
                          <a:effectLst/>
                          <a:latin typeface="+mj-lt"/>
                        </a:rPr>
                        <a:t>Organelle Dynamics </a:t>
                      </a:r>
                      <a:endParaRPr lang="en-GB" sz="1050" b="1" i="0" u="none" strike="noStrike" dirty="0">
                        <a:solidFill>
                          <a:schemeClr val="tx1"/>
                        </a:solidFill>
                        <a:effectLst/>
                        <a:latin typeface="+mj-lt"/>
                      </a:endParaRPr>
                    </a:p>
                  </a:txBody>
                  <a:tcPr marL="9525" marR="9525" marT="9527" marB="0" anchor="ctr"/>
                </a:tc>
                <a:tc>
                  <a:txBody>
                    <a:bodyPr/>
                    <a:lstStyle/>
                    <a:p>
                      <a:pPr algn="ctr" fontAlgn="ctr"/>
                      <a:r>
                        <a:rPr lang="en-GB" sz="900" b="1" i="0" u="none" strike="noStrike" dirty="0" smtClean="0">
                          <a:solidFill>
                            <a:schemeClr val="tx1"/>
                          </a:solidFill>
                          <a:effectLst/>
                          <a:latin typeface="+mj-lt"/>
                        </a:rPr>
                        <a:t>Gillian Griffiths – Cambridge, UK, Gero Steinberg – Exeter, UK </a:t>
                      </a:r>
                    </a:p>
                    <a:p>
                      <a:pPr algn="ctr" fontAlgn="ctr"/>
                      <a:r>
                        <a:rPr lang="en-GB" sz="900" b="1" i="0" u="none" strike="noStrike" dirty="0" err="1" smtClean="0">
                          <a:solidFill>
                            <a:schemeClr val="tx1"/>
                          </a:solidFill>
                          <a:effectLst/>
                          <a:latin typeface="+mj-lt"/>
                        </a:rPr>
                        <a:t>Viki</a:t>
                      </a:r>
                      <a:r>
                        <a:rPr lang="en-GB" sz="900" b="1" i="0" u="none" strike="noStrike" dirty="0" smtClean="0">
                          <a:solidFill>
                            <a:schemeClr val="tx1"/>
                          </a:solidFill>
                          <a:effectLst/>
                          <a:latin typeface="+mj-lt"/>
                        </a:rPr>
                        <a:t> Allan – Manchester, UK</a:t>
                      </a:r>
                    </a:p>
                    <a:p>
                      <a:pPr algn="ctr" fontAlgn="ctr"/>
                      <a:r>
                        <a:rPr lang="en-GB" sz="900" b="1" i="0" u="none" strike="noStrike" dirty="0" smtClean="0">
                          <a:solidFill>
                            <a:schemeClr val="tx1"/>
                          </a:solidFill>
                          <a:effectLst/>
                          <a:latin typeface="+mj-lt"/>
                        </a:rPr>
                        <a:t>Anna </a:t>
                      </a:r>
                      <a:r>
                        <a:rPr lang="en-GB" sz="900" b="1" i="0" u="none" strike="noStrike" dirty="0" err="1" smtClean="0">
                          <a:solidFill>
                            <a:schemeClr val="tx1"/>
                          </a:solidFill>
                          <a:effectLst/>
                          <a:latin typeface="+mj-lt"/>
                        </a:rPr>
                        <a:t>Akhmanova</a:t>
                      </a:r>
                      <a:r>
                        <a:rPr lang="en-GB" sz="900" b="1" i="0" u="none" strike="noStrike" baseline="0" dirty="0" smtClean="0">
                          <a:solidFill>
                            <a:schemeClr val="tx1"/>
                          </a:solidFill>
                          <a:effectLst/>
                          <a:latin typeface="+mj-lt"/>
                        </a:rPr>
                        <a:t> – Utrecht, The Netherlands</a:t>
                      </a:r>
                      <a:r>
                        <a:rPr lang="en-GB" sz="900" b="1" i="0" u="none" strike="noStrike" dirty="0" smtClean="0">
                          <a:solidFill>
                            <a:schemeClr val="tx1"/>
                          </a:solidFill>
                          <a:effectLst/>
                          <a:latin typeface="+mj-lt"/>
                        </a:rPr>
                        <a:t> </a:t>
                      </a:r>
                    </a:p>
                  </a:txBody>
                  <a:tcPr marL="9525" marR="9525" marT="9527" marB="0" anchor="ctr"/>
                </a:tc>
              </a:tr>
              <a:tr h="577442">
                <a:tc>
                  <a:txBody>
                    <a:bodyPr/>
                    <a:lstStyle/>
                    <a:p>
                      <a:pPr algn="ctr" fontAlgn="ctr"/>
                      <a:r>
                        <a:rPr lang="en-GB" sz="1050" b="1" i="0" u="none" strike="noStrike" dirty="0" smtClean="0">
                          <a:solidFill>
                            <a:schemeClr val="tx1"/>
                          </a:solidFill>
                          <a:effectLst/>
                          <a:latin typeface="+mj-lt"/>
                        </a:rPr>
                        <a:t>Biology of the Cell Nucleus </a:t>
                      </a:r>
                      <a:endParaRPr lang="en-GB" sz="1050" b="1" i="0" u="none" strike="noStrike" dirty="0">
                        <a:solidFill>
                          <a:schemeClr val="tx1"/>
                        </a:solidFill>
                        <a:effectLst/>
                        <a:latin typeface="+mj-lt"/>
                      </a:endParaRPr>
                    </a:p>
                  </a:txBody>
                  <a:tcPr marL="9525" marR="9525" marT="9527" marB="0" anchor="ctr"/>
                </a:tc>
                <a:tc>
                  <a:txBody>
                    <a:bodyPr/>
                    <a:lstStyle/>
                    <a:p>
                      <a:pPr algn="ctr" fontAlgn="ctr"/>
                      <a:r>
                        <a:rPr lang="en-GB" sz="900" b="1" i="0" u="none" strike="noStrike" dirty="0" smtClean="0">
                          <a:solidFill>
                            <a:schemeClr val="tx1"/>
                          </a:solidFill>
                          <a:effectLst/>
                          <a:latin typeface="+mj-lt"/>
                        </a:rPr>
                        <a:t>Christina </a:t>
                      </a:r>
                      <a:r>
                        <a:rPr lang="en-GB" sz="900" b="1" i="0" u="none" strike="noStrike" dirty="0" err="1" smtClean="0">
                          <a:solidFill>
                            <a:schemeClr val="tx1"/>
                          </a:solidFill>
                          <a:effectLst/>
                          <a:latin typeface="+mj-lt"/>
                        </a:rPr>
                        <a:t>Flors</a:t>
                      </a:r>
                      <a:r>
                        <a:rPr lang="en-GB" sz="900" b="1" i="0" u="none" strike="noStrike" dirty="0" smtClean="0">
                          <a:solidFill>
                            <a:schemeClr val="tx1"/>
                          </a:solidFill>
                          <a:effectLst/>
                          <a:latin typeface="+mj-lt"/>
                        </a:rPr>
                        <a:t> – Madrid, Spain, Paul </a:t>
                      </a:r>
                      <a:r>
                        <a:rPr lang="en-GB" sz="900" b="1" i="0" u="none" strike="noStrike" dirty="0" err="1" smtClean="0">
                          <a:solidFill>
                            <a:schemeClr val="tx1"/>
                          </a:solidFill>
                          <a:effectLst/>
                          <a:latin typeface="+mj-lt"/>
                        </a:rPr>
                        <a:t>Fransz</a:t>
                      </a:r>
                      <a:r>
                        <a:rPr lang="en-GB" sz="900" b="1" i="0" u="none" strike="noStrike" dirty="0" smtClean="0">
                          <a:solidFill>
                            <a:schemeClr val="tx1"/>
                          </a:solidFill>
                          <a:effectLst/>
                          <a:latin typeface="+mj-lt"/>
                        </a:rPr>
                        <a:t> – The Netherlands</a:t>
                      </a:r>
                    </a:p>
                    <a:p>
                      <a:pPr algn="ctr" fontAlgn="ctr"/>
                      <a:r>
                        <a:rPr lang="en-GB" sz="900" b="1" i="0" u="none" strike="noStrike" dirty="0" smtClean="0">
                          <a:solidFill>
                            <a:schemeClr val="tx1"/>
                          </a:solidFill>
                          <a:effectLst/>
                          <a:latin typeface="+mj-lt"/>
                        </a:rPr>
                        <a:t>David Stanek – The Czech</a:t>
                      </a:r>
                      <a:r>
                        <a:rPr lang="en-GB" sz="900" b="1" i="0" u="none" strike="noStrike" baseline="0" dirty="0" smtClean="0">
                          <a:solidFill>
                            <a:schemeClr val="tx1"/>
                          </a:solidFill>
                          <a:effectLst/>
                          <a:latin typeface="+mj-lt"/>
                        </a:rPr>
                        <a:t> Republic</a:t>
                      </a:r>
                      <a:endParaRPr lang="en-GB" sz="900" b="1" i="0" u="none" strike="noStrike" dirty="0">
                        <a:solidFill>
                          <a:schemeClr val="tx1"/>
                        </a:solidFill>
                        <a:effectLst/>
                        <a:latin typeface="+mj-lt"/>
                      </a:endParaRPr>
                    </a:p>
                  </a:txBody>
                  <a:tcPr marL="9525" marR="9525" marT="9527" marB="0" anchor="ctr"/>
                </a:tc>
              </a:tr>
              <a:tr h="494457">
                <a:tc>
                  <a:txBody>
                    <a:bodyPr/>
                    <a:lstStyle/>
                    <a:p>
                      <a:pPr algn="ctr" fontAlgn="ctr"/>
                      <a:r>
                        <a:rPr lang="en-GB" sz="1050" b="1" i="0" u="none" strike="noStrike" dirty="0" smtClean="0">
                          <a:solidFill>
                            <a:schemeClr val="tx1"/>
                          </a:solidFill>
                          <a:effectLst/>
                          <a:latin typeface="+mj-lt"/>
                        </a:rPr>
                        <a:t>Cytoskeleton and signalling </a:t>
                      </a:r>
                    </a:p>
                    <a:p>
                      <a:pPr algn="ctr" fontAlgn="ctr"/>
                      <a:r>
                        <a:rPr lang="en-GB" sz="1050" b="1" i="0" u="none" strike="noStrike" dirty="0" smtClean="0">
                          <a:solidFill>
                            <a:schemeClr val="tx1"/>
                          </a:solidFill>
                          <a:effectLst/>
                          <a:latin typeface="+mj-lt"/>
                        </a:rPr>
                        <a:t>Sponsored by German Society of Cell Biology</a:t>
                      </a:r>
                      <a:endParaRPr lang="en-GB" sz="1050" b="1" i="0" u="none" strike="noStrike" dirty="0">
                        <a:solidFill>
                          <a:schemeClr val="tx1"/>
                        </a:solidFill>
                        <a:effectLst/>
                        <a:latin typeface="+mj-lt"/>
                      </a:endParaRPr>
                    </a:p>
                  </a:txBody>
                  <a:tcPr marL="9525" marR="9525" marT="9527" marB="0" anchor="ctr"/>
                </a:tc>
                <a:tc>
                  <a:txBody>
                    <a:bodyPr/>
                    <a:lstStyle/>
                    <a:p>
                      <a:pPr algn="ctr" fontAlgn="ctr"/>
                      <a:r>
                        <a:rPr lang="en-GB" sz="900" b="1" i="0" u="none" strike="noStrike" dirty="0" err="1" smtClean="0">
                          <a:solidFill>
                            <a:schemeClr val="tx1"/>
                          </a:solidFill>
                          <a:effectLst/>
                          <a:latin typeface="+mj-lt"/>
                        </a:rPr>
                        <a:t>Klemens</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Rottner</a:t>
                      </a:r>
                      <a:r>
                        <a:rPr lang="en-GB" sz="900" b="1" i="0" u="none" strike="noStrike" baseline="0" dirty="0" smtClean="0">
                          <a:solidFill>
                            <a:schemeClr val="tx1"/>
                          </a:solidFill>
                          <a:effectLst/>
                          <a:latin typeface="+mj-lt"/>
                        </a:rPr>
                        <a:t> – Bonn, Germany, Julie </a:t>
                      </a:r>
                      <a:r>
                        <a:rPr lang="en-GB" sz="900" b="1" i="0" u="none" strike="noStrike" baseline="0" dirty="0" err="1" smtClean="0">
                          <a:solidFill>
                            <a:schemeClr val="tx1"/>
                          </a:solidFill>
                          <a:effectLst/>
                          <a:latin typeface="+mj-lt"/>
                        </a:rPr>
                        <a:t>Plastino</a:t>
                      </a:r>
                      <a:r>
                        <a:rPr lang="en-GB" sz="900" b="1" i="0" u="none" strike="noStrike" baseline="0" dirty="0" smtClean="0">
                          <a:solidFill>
                            <a:schemeClr val="tx1"/>
                          </a:solidFill>
                          <a:effectLst/>
                          <a:latin typeface="+mj-lt"/>
                        </a:rPr>
                        <a:t> – France</a:t>
                      </a:r>
                    </a:p>
                    <a:p>
                      <a:pPr algn="ctr" fontAlgn="ctr"/>
                      <a:r>
                        <a:rPr lang="en-GB" sz="900" b="1" i="0" u="none" strike="noStrike" baseline="0" dirty="0" smtClean="0">
                          <a:solidFill>
                            <a:schemeClr val="tx1"/>
                          </a:solidFill>
                          <a:effectLst/>
                          <a:latin typeface="+mj-lt"/>
                        </a:rPr>
                        <a:t>Justin Molloy – London, UK, Robert Goldman - USA</a:t>
                      </a:r>
                      <a:r>
                        <a:rPr lang="en-GB" sz="900" b="1" i="0" u="none" strike="noStrike" dirty="0" smtClean="0">
                          <a:solidFill>
                            <a:schemeClr val="tx1"/>
                          </a:solidFill>
                          <a:effectLst/>
                          <a:latin typeface="+mj-lt"/>
                        </a:rPr>
                        <a:t> </a:t>
                      </a:r>
                      <a:endParaRPr lang="en-GB" sz="900" b="1" i="0" u="none" strike="noStrike" dirty="0">
                        <a:solidFill>
                          <a:schemeClr val="tx1"/>
                        </a:solidFill>
                        <a:effectLst/>
                        <a:latin typeface="+mj-lt"/>
                      </a:endParaRPr>
                    </a:p>
                  </a:txBody>
                  <a:tcPr marL="9525" marR="9525" marT="9527" marB="0" anchor="ctr"/>
                </a:tc>
              </a:tr>
              <a:tr h="747717">
                <a:tc>
                  <a:txBody>
                    <a:bodyPr/>
                    <a:lstStyle/>
                    <a:p>
                      <a:pPr algn="ctr" fontAlgn="ctr"/>
                      <a:r>
                        <a:rPr lang="en-GB" sz="1050" b="1" i="0" u="none" strike="noStrike" dirty="0" smtClean="0">
                          <a:solidFill>
                            <a:schemeClr val="tx1"/>
                          </a:solidFill>
                          <a:effectLst/>
                          <a:latin typeface="+mj-lt"/>
                        </a:rPr>
                        <a:t>Applied Imaging</a:t>
                      </a:r>
                      <a:r>
                        <a:rPr lang="en-GB" sz="1050" b="1" i="0" u="none" strike="noStrike" baseline="0" dirty="0" smtClean="0">
                          <a:solidFill>
                            <a:schemeClr val="tx1"/>
                          </a:solidFill>
                          <a:effectLst/>
                          <a:latin typeface="+mj-lt"/>
                        </a:rPr>
                        <a:t> brain structure and function across different spatial and temporal scales</a:t>
                      </a:r>
                      <a:endParaRPr lang="en-GB" sz="1050" b="1" i="0" u="none" strike="noStrike" dirty="0">
                        <a:solidFill>
                          <a:schemeClr val="tx1"/>
                        </a:solidFill>
                        <a:effectLst/>
                        <a:latin typeface="+mj-lt"/>
                      </a:endParaRPr>
                    </a:p>
                  </a:txBody>
                  <a:tcPr marL="9525" marR="9525" marT="9527" marB="0" anchor="ctr"/>
                </a:tc>
                <a:tc>
                  <a:txBody>
                    <a:bodyPr/>
                    <a:lstStyle/>
                    <a:p>
                      <a:pPr algn="ctr" fontAlgn="ctr"/>
                      <a:r>
                        <a:rPr lang="en-GB" sz="900" b="1" i="0" u="none" strike="noStrike" dirty="0" smtClean="0">
                          <a:solidFill>
                            <a:schemeClr val="tx1"/>
                          </a:solidFill>
                          <a:effectLst/>
                          <a:latin typeface="+mj-lt"/>
                        </a:rPr>
                        <a:t>Zoltan Nusser – Hungary, </a:t>
                      </a:r>
                      <a:r>
                        <a:rPr lang="en-GB" sz="900" b="1" i="0" u="none" strike="noStrike" dirty="0" err="1" smtClean="0">
                          <a:solidFill>
                            <a:schemeClr val="tx1"/>
                          </a:solidFill>
                          <a:effectLst/>
                          <a:latin typeface="+mj-lt"/>
                        </a:rPr>
                        <a:t>Valentin</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Nagerl</a:t>
                      </a:r>
                      <a:r>
                        <a:rPr lang="en-GB" sz="900" b="1" i="0" u="none" strike="noStrike" dirty="0" smtClean="0">
                          <a:solidFill>
                            <a:schemeClr val="tx1"/>
                          </a:solidFill>
                          <a:effectLst/>
                          <a:latin typeface="+mj-lt"/>
                        </a:rPr>
                        <a:t> – France</a:t>
                      </a:r>
                    </a:p>
                    <a:p>
                      <a:pPr algn="ctr" fontAlgn="ctr"/>
                      <a:r>
                        <a:rPr lang="en-GB" sz="900" b="1" i="0" u="none" strike="noStrike" dirty="0" smtClean="0">
                          <a:solidFill>
                            <a:schemeClr val="tx1"/>
                          </a:solidFill>
                          <a:effectLst/>
                          <a:latin typeface="+mj-lt"/>
                        </a:rPr>
                        <a:t>Jason Rothman – UK, Axel T </a:t>
                      </a:r>
                      <a:r>
                        <a:rPr lang="en-GB" sz="900" b="1" i="0" u="none" strike="noStrike" dirty="0" err="1" smtClean="0">
                          <a:solidFill>
                            <a:schemeClr val="tx1"/>
                          </a:solidFill>
                          <a:effectLst/>
                          <a:latin typeface="+mj-lt"/>
                        </a:rPr>
                        <a:t>Brunger</a:t>
                      </a:r>
                      <a:r>
                        <a:rPr lang="en-GB" sz="900" b="1" i="0" u="none" strike="noStrike" dirty="0" smtClean="0">
                          <a:solidFill>
                            <a:schemeClr val="tx1"/>
                          </a:solidFill>
                          <a:effectLst/>
                          <a:latin typeface="+mj-lt"/>
                        </a:rPr>
                        <a:t> – USA, Stephen Smith – USA, </a:t>
                      </a:r>
                    </a:p>
                    <a:p>
                      <a:pPr algn="ctr" fontAlgn="ctr"/>
                      <a:r>
                        <a:rPr lang="en-GB" sz="900" b="1" i="0" u="none" strike="noStrike" dirty="0" smtClean="0">
                          <a:solidFill>
                            <a:schemeClr val="tx1"/>
                          </a:solidFill>
                          <a:effectLst/>
                          <a:latin typeface="+mj-lt"/>
                        </a:rPr>
                        <a:t>David </a:t>
                      </a:r>
                      <a:r>
                        <a:rPr lang="en-GB" sz="900" b="1" i="0" u="none" strike="noStrike" dirty="0" err="1" smtClean="0">
                          <a:solidFill>
                            <a:schemeClr val="tx1"/>
                          </a:solidFill>
                          <a:effectLst/>
                          <a:latin typeface="+mj-lt"/>
                        </a:rPr>
                        <a:t>DiGregorio</a:t>
                      </a:r>
                      <a:r>
                        <a:rPr lang="en-GB" sz="900" b="1" i="0" u="none" strike="noStrike" dirty="0" smtClean="0">
                          <a:solidFill>
                            <a:schemeClr val="tx1"/>
                          </a:solidFill>
                          <a:effectLst/>
                          <a:latin typeface="+mj-lt"/>
                        </a:rPr>
                        <a:t> – France, Thomas </a:t>
                      </a:r>
                      <a:r>
                        <a:rPr lang="en-GB" sz="900" b="1" i="0" u="none" strike="noStrike" dirty="0" err="1" smtClean="0">
                          <a:solidFill>
                            <a:schemeClr val="tx1"/>
                          </a:solidFill>
                          <a:effectLst/>
                          <a:latin typeface="+mj-lt"/>
                        </a:rPr>
                        <a:t>Nevian</a:t>
                      </a:r>
                      <a:r>
                        <a:rPr lang="en-GB" sz="900" b="1" i="0" u="none" strike="noStrike" dirty="0" smtClean="0">
                          <a:solidFill>
                            <a:schemeClr val="tx1"/>
                          </a:solidFill>
                          <a:effectLst/>
                          <a:latin typeface="+mj-lt"/>
                        </a:rPr>
                        <a:t> – Switzerland, </a:t>
                      </a:r>
                      <a:r>
                        <a:rPr lang="en-GB" sz="900" b="1" i="0" u="none" strike="noStrike" dirty="0" err="1" smtClean="0">
                          <a:solidFill>
                            <a:schemeClr val="tx1"/>
                          </a:solidFill>
                          <a:effectLst/>
                          <a:latin typeface="+mj-lt"/>
                        </a:rPr>
                        <a:t>Judit</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Makara</a:t>
                      </a:r>
                      <a:r>
                        <a:rPr lang="en-GB" sz="900" b="1" i="0" u="none" strike="noStrike" dirty="0" smtClean="0">
                          <a:solidFill>
                            <a:schemeClr val="tx1"/>
                          </a:solidFill>
                          <a:effectLst/>
                          <a:latin typeface="+mj-lt"/>
                        </a:rPr>
                        <a:t> – Hungary, Nathalie </a:t>
                      </a:r>
                      <a:r>
                        <a:rPr lang="en-GB" sz="900" b="1" i="0" u="none" strike="noStrike" dirty="0" err="1" smtClean="0">
                          <a:solidFill>
                            <a:schemeClr val="tx1"/>
                          </a:solidFill>
                          <a:effectLst/>
                          <a:latin typeface="+mj-lt"/>
                        </a:rPr>
                        <a:t>Rochefort</a:t>
                      </a:r>
                      <a:r>
                        <a:rPr lang="en-GB" sz="900" b="1" i="0" u="none" strike="noStrike" dirty="0" smtClean="0">
                          <a:solidFill>
                            <a:schemeClr val="tx1"/>
                          </a:solidFill>
                          <a:effectLst/>
                          <a:latin typeface="+mj-lt"/>
                        </a:rPr>
                        <a:t> – Germany, Troy Margrie – UK, Angus Silver - UK </a:t>
                      </a:r>
                      <a:endParaRPr lang="en-GB" sz="900" b="1" i="0" u="none" strike="noStrike" dirty="0">
                        <a:solidFill>
                          <a:schemeClr val="tx1"/>
                        </a:solidFill>
                        <a:effectLst/>
                        <a:latin typeface="+mj-lt"/>
                      </a:endParaRPr>
                    </a:p>
                  </a:txBody>
                  <a:tcPr marL="9525" marR="9525" marT="9527" marB="0" anchor="ctr"/>
                </a:tc>
              </a:tr>
              <a:tr h="686317">
                <a:tc>
                  <a:txBody>
                    <a:bodyPr/>
                    <a:lstStyle/>
                    <a:p>
                      <a:pPr algn="ctr" fontAlgn="ctr"/>
                      <a:r>
                        <a:rPr lang="en-GB" sz="1050" b="1" i="0" u="none" strike="noStrike" dirty="0" smtClean="0">
                          <a:solidFill>
                            <a:schemeClr val="tx1"/>
                          </a:solidFill>
                          <a:effectLst/>
                          <a:latin typeface="+mj-lt"/>
                        </a:rPr>
                        <a:t>Uninvited Guests: visualising host-pathogen interactions</a:t>
                      </a:r>
                    </a:p>
                    <a:p>
                      <a:pPr algn="ctr" fontAlgn="ctr"/>
                      <a:r>
                        <a:rPr lang="en-GB" sz="1050" b="1" i="0" u="none" strike="noStrike" dirty="0" smtClean="0">
                          <a:solidFill>
                            <a:schemeClr val="tx1"/>
                          </a:solidFill>
                          <a:effectLst/>
                          <a:latin typeface="+mj-lt"/>
                        </a:rPr>
                        <a:t>Sponsored by SGM</a:t>
                      </a:r>
                      <a:endParaRPr lang="en-GB" sz="1050" b="1" i="0" u="none" strike="noStrike" dirty="0">
                        <a:solidFill>
                          <a:schemeClr val="tx1"/>
                        </a:solidFill>
                        <a:effectLst/>
                        <a:latin typeface="+mj-lt"/>
                      </a:endParaRPr>
                    </a:p>
                  </a:txBody>
                  <a:tcPr marL="9525" marR="9525" marT="9527" marB="0" anchor="ctr"/>
                </a:tc>
                <a:tc>
                  <a:txBody>
                    <a:bodyPr/>
                    <a:lstStyle/>
                    <a:p>
                      <a:pPr algn="ctr" fontAlgn="ctr"/>
                      <a:r>
                        <a:rPr lang="en-GB" sz="900" b="1" i="0" u="none" strike="noStrike" dirty="0" smtClean="0">
                          <a:solidFill>
                            <a:schemeClr val="tx1"/>
                          </a:solidFill>
                          <a:effectLst/>
                          <a:latin typeface="+mj-lt"/>
                        </a:rPr>
                        <a:t>Abraham </a:t>
                      </a:r>
                      <a:r>
                        <a:rPr lang="en-GB" sz="900" b="1" i="0" u="none" strike="noStrike" dirty="0" err="1" smtClean="0">
                          <a:solidFill>
                            <a:schemeClr val="tx1"/>
                          </a:solidFill>
                          <a:effectLst/>
                          <a:latin typeface="+mj-lt"/>
                        </a:rPr>
                        <a:t>Minsky</a:t>
                      </a:r>
                      <a:r>
                        <a:rPr lang="en-GB" sz="900" b="1" i="0" u="none" strike="noStrike" dirty="0" smtClean="0">
                          <a:solidFill>
                            <a:schemeClr val="tx1"/>
                          </a:solidFill>
                          <a:effectLst/>
                          <a:latin typeface="+mj-lt"/>
                        </a:rPr>
                        <a:t> – Israel, </a:t>
                      </a:r>
                      <a:r>
                        <a:rPr lang="en-GB" sz="900" b="1" i="0" u="none" strike="noStrike" dirty="0" err="1" smtClean="0">
                          <a:solidFill>
                            <a:schemeClr val="tx1"/>
                          </a:solidFill>
                          <a:effectLst/>
                          <a:latin typeface="+mj-lt"/>
                        </a:rPr>
                        <a:t>Nolwenn</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Jouvenet</a:t>
                      </a:r>
                      <a:r>
                        <a:rPr lang="en-GB" sz="900" b="1" i="0" u="none" strike="noStrike" dirty="0" smtClean="0">
                          <a:solidFill>
                            <a:schemeClr val="tx1"/>
                          </a:solidFill>
                          <a:effectLst/>
                          <a:latin typeface="+mj-lt"/>
                        </a:rPr>
                        <a:t> – France</a:t>
                      </a:r>
                    </a:p>
                    <a:p>
                      <a:pPr algn="ctr" fontAlgn="ctr"/>
                      <a:r>
                        <a:rPr lang="en-GB" sz="900" b="1" i="0" u="none" strike="noStrike" dirty="0" smtClean="0">
                          <a:solidFill>
                            <a:schemeClr val="tx1"/>
                          </a:solidFill>
                          <a:effectLst/>
                          <a:latin typeface="+mj-lt"/>
                        </a:rPr>
                        <a:t>Michael Way</a:t>
                      </a:r>
                      <a:r>
                        <a:rPr lang="en-GB" sz="900" b="1" i="0" u="none" strike="noStrike" baseline="0" dirty="0" smtClean="0">
                          <a:solidFill>
                            <a:schemeClr val="tx1"/>
                          </a:solidFill>
                          <a:effectLst/>
                          <a:latin typeface="+mj-lt"/>
                        </a:rPr>
                        <a:t> – UK, Winfried </a:t>
                      </a:r>
                      <a:r>
                        <a:rPr lang="en-GB" sz="900" b="1" i="0" u="none" strike="noStrike" baseline="0" dirty="0" err="1" smtClean="0">
                          <a:solidFill>
                            <a:schemeClr val="tx1"/>
                          </a:solidFill>
                          <a:effectLst/>
                          <a:latin typeface="+mj-lt"/>
                        </a:rPr>
                        <a:t>Weissenhorn</a:t>
                      </a:r>
                      <a:r>
                        <a:rPr lang="en-GB" sz="900" b="1" i="0" u="none" strike="noStrike" baseline="0" dirty="0" smtClean="0">
                          <a:solidFill>
                            <a:schemeClr val="tx1"/>
                          </a:solidFill>
                          <a:effectLst/>
                          <a:latin typeface="+mj-lt"/>
                        </a:rPr>
                        <a:t>  - France</a:t>
                      </a:r>
                    </a:p>
                    <a:p>
                      <a:pPr algn="ctr" fontAlgn="ctr"/>
                      <a:r>
                        <a:rPr lang="en-GB" sz="900" b="1" i="0" u="none" strike="noStrike" baseline="0" dirty="0" smtClean="0">
                          <a:solidFill>
                            <a:schemeClr val="tx1"/>
                          </a:solidFill>
                          <a:effectLst/>
                          <a:latin typeface="+mj-lt"/>
                        </a:rPr>
                        <a:t>Kay Grunewald – Oxford, UK</a:t>
                      </a:r>
                    </a:p>
                    <a:p>
                      <a:pPr algn="ctr" fontAlgn="ctr"/>
                      <a:r>
                        <a:rPr lang="en-GB" sz="900" b="1" i="0" u="none" strike="noStrike" baseline="0" dirty="0" smtClean="0">
                          <a:solidFill>
                            <a:schemeClr val="tx1"/>
                          </a:solidFill>
                          <a:effectLst/>
                          <a:latin typeface="+mj-lt"/>
                        </a:rPr>
                        <a:t>Friedrich </a:t>
                      </a:r>
                      <a:r>
                        <a:rPr lang="en-GB" sz="900" b="1" i="0" u="none" strike="noStrike" baseline="0" dirty="0" err="1" smtClean="0">
                          <a:solidFill>
                            <a:schemeClr val="tx1"/>
                          </a:solidFill>
                          <a:effectLst/>
                          <a:latin typeface="+mj-lt"/>
                        </a:rPr>
                        <a:t>Frischknecht</a:t>
                      </a:r>
                      <a:r>
                        <a:rPr lang="en-GB" sz="900" b="1" i="0" u="none" strike="noStrike" baseline="0" dirty="0" smtClean="0">
                          <a:solidFill>
                            <a:schemeClr val="tx1"/>
                          </a:solidFill>
                          <a:effectLst/>
                          <a:latin typeface="+mj-lt"/>
                        </a:rPr>
                        <a:t> – Heidelberg, Germany</a:t>
                      </a:r>
                      <a:endParaRPr lang="en-GB" sz="900" b="1" i="0" u="none" strike="noStrike" dirty="0">
                        <a:solidFill>
                          <a:schemeClr val="tx1"/>
                        </a:solidFill>
                        <a:effectLst/>
                        <a:latin typeface="+mj-lt"/>
                      </a:endParaRPr>
                    </a:p>
                  </a:txBody>
                  <a:tcPr marL="9525" marR="9525" marT="9527" marB="0" anchor="ctr"/>
                </a:tc>
              </a:tr>
              <a:tr h="517666">
                <a:tc>
                  <a:txBody>
                    <a:bodyPr/>
                    <a:lstStyle/>
                    <a:p>
                      <a:pPr algn="ctr" fontAlgn="ctr"/>
                      <a:r>
                        <a:rPr lang="en-GB" sz="1050" b="1" i="0" u="none" strike="noStrike" dirty="0" smtClean="0">
                          <a:solidFill>
                            <a:schemeClr val="tx1"/>
                          </a:solidFill>
                          <a:effectLst/>
                          <a:latin typeface="+mj-lt"/>
                        </a:rPr>
                        <a:t>Imaging and flow </a:t>
                      </a:r>
                      <a:r>
                        <a:rPr lang="en-GB" sz="1050" b="1" i="0" u="none" strike="noStrike" dirty="0" err="1" smtClean="0">
                          <a:solidFill>
                            <a:schemeClr val="tx1"/>
                          </a:solidFill>
                          <a:effectLst/>
                          <a:latin typeface="+mj-lt"/>
                        </a:rPr>
                        <a:t>cytometry</a:t>
                      </a:r>
                      <a:r>
                        <a:rPr lang="en-GB" sz="1050" b="1" i="0" u="none" strike="noStrike" dirty="0" smtClean="0">
                          <a:solidFill>
                            <a:schemeClr val="tx1"/>
                          </a:solidFill>
                          <a:effectLst/>
                          <a:latin typeface="+mj-lt"/>
                        </a:rPr>
                        <a:t> in cancer biology (Session in conjunction with 'Applications and Advances in High Content Imaging')</a:t>
                      </a:r>
                      <a:endParaRPr lang="en-GB" sz="1050" b="1" i="0" u="none" strike="noStrike" dirty="0">
                        <a:solidFill>
                          <a:schemeClr val="tx1"/>
                        </a:solidFill>
                        <a:effectLst/>
                        <a:latin typeface="+mj-lt"/>
                      </a:endParaRPr>
                    </a:p>
                  </a:txBody>
                  <a:tcPr marL="9525" marR="9525" marT="9527" marB="0" anchor="ctr"/>
                </a:tc>
                <a:tc>
                  <a:txBody>
                    <a:bodyPr/>
                    <a:lstStyle/>
                    <a:p>
                      <a:pPr algn="ctr" fontAlgn="ctr"/>
                      <a:r>
                        <a:rPr lang="en-GB" sz="900" b="1" i="0" u="none" strike="noStrike" dirty="0" smtClean="0">
                          <a:solidFill>
                            <a:schemeClr val="tx1"/>
                          </a:solidFill>
                          <a:effectLst/>
                          <a:latin typeface="+mj-lt"/>
                        </a:rPr>
                        <a:t>Paul</a:t>
                      </a:r>
                      <a:r>
                        <a:rPr lang="en-GB" sz="900" b="1" i="0" u="none" strike="noStrike" baseline="0" dirty="0" smtClean="0">
                          <a:solidFill>
                            <a:schemeClr val="tx1"/>
                          </a:solidFill>
                          <a:effectLst/>
                          <a:latin typeface="+mj-lt"/>
                        </a:rPr>
                        <a:t> Smith – Cardiff, UK, Margaret </a:t>
                      </a:r>
                      <a:r>
                        <a:rPr lang="en-GB" sz="900" b="1" i="0" u="none" strike="noStrike" baseline="0" dirty="0" err="1" smtClean="0">
                          <a:solidFill>
                            <a:schemeClr val="tx1"/>
                          </a:solidFill>
                          <a:effectLst/>
                          <a:latin typeface="+mj-lt"/>
                        </a:rPr>
                        <a:t>Harnett</a:t>
                      </a:r>
                      <a:r>
                        <a:rPr lang="en-GB" sz="900" b="1" i="0" u="none" strike="noStrike" baseline="0" dirty="0" smtClean="0">
                          <a:solidFill>
                            <a:schemeClr val="tx1"/>
                          </a:solidFill>
                          <a:effectLst/>
                          <a:latin typeface="+mj-lt"/>
                        </a:rPr>
                        <a:t> – Glasgow, UK</a:t>
                      </a:r>
                    </a:p>
                    <a:p>
                      <a:pPr algn="ctr" fontAlgn="ctr"/>
                      <a:r>
                        <a:rPr lang="en-GB" sz="900" b="1" i="0" u="none" strike="noStrike" baseline="0" dirty="0" smtClean="0">
                          <a:solidFill>
                            <a:schemeClr val="tx1"/>
                          </a:solidFill>
                          <a:effectLst/>
                          <a:latin typeface="+mj-lt"/>
                        </a:rPr>
                        <a:t>Daniel J Ehrlich – Boston, USA</a:t>
                      </a:r>
                    </a:p>
                    <a:p>
                      <a:pPr algn="ctr" fontAlgn="ctr"/>
                      <a:r>
                        <a:rPr lang="en-GB" sz="900" b="1" i="0" u="none" strike="noStrike" baseline="0" dirty="0" smtClean="0">
                          <a:solidFill>
                            <a:schemeClr val="tx1"/>
                          </a:solidFill>
                          <a:effectLst/>
                          <a:latin typeface="+mj-lt"/>
                        </a:rPr>
                        <a:t>Chris </a:t>
                      </a:r>
                      <a:r>
                        <a:rPr lang="en-GB" sz="900" b="1" i="0" u="none" strike="noStrike" baseline="0" dirty="0" err="1" smtClean="0">
                          <a:solidFill>
                            <a:schemeClr val="tx1"/>
                          </a:solidFill>
                          <a:effectLst/>
                          <a:latin typeface="+mj-lt"/>
                        </a:rPr>
                        <a:t>Bakal</a:t>
                      </a:r>
                      <a:r>
                        <a:rPr lang="en-GB" sz="900" b="1" i="0" u="none" strike="noStrike" baseline="0" dirty="0" smtClean="0">
                          <a:solidFill>
                            <a:schemeClr val="tx1"/>
                          </a:solidFill>
                          <a:effectLst/>
                          <a:latin typeface="+mj-lt"/>
                        </a:rPr>
                        <a:t> - UK</a:t>
                      </a:r>
                      <a:endParaRPr lang="en-GB" sz="900" b="1" i="0" u="none" strike="noStrike" dirty="0">
                        <a:solidFill>
                          <a:schemeClr val="tx1"/>
                        </a:solidFill>
                        <a:effectLst/>
                        <a:latin typeface="+mj-lt"/>
                      </a:endParaRPr>
                    </a:p>
                  </a:txBody>
                  <a:tcPr marL="9525" marR="9525" marT="9527" marB="0" anchor="ctr"/>
                </a:tc>
              </a:tr>
              <a:tr h="517666">
                <a:tc>
                  <a:txBody>
                    <a:bodyPr/>
                    <a:lstStyle/>
                    <a:p>
                      <a:pPr algn="ctr" fontAlgn="ctr"/>
                      <a:r>
                        <a:rPr lang="en-GB" sz="1050" b="1" i="0" u="none" strike="noStrike" dirty="0" smtClean="0">
                          <a:solidFill>
                            <a:schemeClr val="tx1"/>
                          </a:solidFill>
                          <a:effectLst/>
                          <a:latin typeface="+mj-lt"/>
                        </a:rPr>
                        <a:t>in vivo imaging</a:t>
                      </a:r>
                      <a:r>
                        <a:rPr lang="en-GB" sz="1050" b="1" i="0" u="none" strike="noStrike" baseline="0" dirty="0" smtClean="0">
                          <a:solidFill>
                            <a:schemeClr val="tx1"/>
                          </a:solidFill>
                          <a:effectLst/>
                          <a:latin typeface="+mj-lt"/>
                        </a:rPr>
                        <a:t> of multicellular dynamics and complexity</a:t>
                      </a:r>
                      <a:r>
                        <a:rPr lang="en-GB" sz="1050" b="1" i="0" u="none" strike="noStrike" dirty="0" smtClean="0">
                          <a:solidFill>
                            <a:schemeClr val="tx1"/>
                          </a:solidFill>
                          <a:effectLst/>
                          <a:latin typeface="+mj-lt"/>
                        </a:rPr>
                        <a:t> (session also appears under Tools &amp; Techniques)</a:t>
                      </a:r>
                    </a:p>
                    <a:p>
                      <a:pPr algn="ctr" fontAlgn="ctr"/>
                      <a:r>
                        <a:rPr lang="en-GB" sz="1050" b="1" i="0" u="none" strike="noStrike" dirty="0" smtClean="0">
                          <a:solidFill>
                            <a:schemeClr val="tx1"/>
                          </a:solidFill>
                          <a:effectLst/>
                          <a:latin typeface="+mj-lt"/>
                        </a:rPr>
                        <a:t>Sponsored by </a:t>
                      </a:r>
                      <a:r>
                        <a:rPr lang="en-GB" sz="1050" b="1" i="0" u="none" strike="noStrike" dirty="0" err="1" smtClean="0">
                          <a:solidFill>
                            <a:schemeClr val="tx1"/>
                          </a:solidFill>
                          <a:effectLst/>
                          <a:latin typeface="+mj-lt"/>
                        </a:rPr>
                        <a:t>Caliper</a:t>
                      </a:r>
                      <a:endParaRPr lang="en-GB" sz="1050" b="1" i="0" u="none" strike="noStrike" dirty="0">
                        <a:solidFill>
                          <a:schemeClr val="tx1"/>
                        </a:solidFill>
                        <a:effectLst/>
                        <a:latin typeface="+mj-lt"/>
                      </a:endParaRPr>
                    </a:p>
                  </a:txBody>
                  <a:tcPr marL="9525" marR="9525" marT="9527" marB="0" anchor="ctr"/>
                </a:tc>
                <a:tc>
                  <a:txBody>
                    <a:bodyPr/>
                    <a:lstStyle/>
                    <a:p>
                      <a:pPr algn="ctr" fontAlgn="ctr"/>
                      <a:r>
                        <a:rPr lang="en-GB" sz="900" b="1" i="0" u="none" strike="noStrike" dirty="0" smtClean="0">
                          <a:solidFill>
                            <a:schemeClr val="tx1"/>
                          </a:solidFill>
                          <a:effectLst/>
                          <a:latin typeface="+mj-lt"/>
                        </a:rPr>
                        <a:t>Benjamin </a:t>
                      </a:r>
                      <a:r>
                        <a:rPr lang="en-GB" sz="900" b="1" i="0" u="none" strike="noStrike" dirty="0" err="1" smtClean="0">
                          <a:solidFill>
                            <a:schemeClr val="tx1"/>
                          </a:solidFill>
                          <a:effectLst/>
                          <a:latin typeface="+mj-lt"/>
                        </a:rPr>
                        <a:t>Podbilewicz</a:t>
                      </a:r>
                      <a:r>
                        <a:rPr lang="en-GB" sz="900" b="1" i="0" u="none" strike="noStrike" dirty="0" smtClean="0">
                          <a:solidFill>
                            <a:schemeClr val="tx1"/>
                          </a:solidFill>
                          <a:effectLst/>
                          <a:latin typeface="+mj-lt"/>
                        </a:rPr>
                        <a:t> – Israel, James Brewer – Glasgow, UK</a:t>
                      </a:r>
                    </a:p>
                    <a:p>
                      <a:pPr algn="ctr" fontAlgn="ctr"/>
                      <a:r>
                        <a:rPr lang="en-GB" sz="900" b="1" i="0" u="none" strike="noStrike" dirty="0" smtClean="0">
                          <a:solidFill>
                            <a:schemeClr val="tx1"/>
                          </a:solidFill>
                          <a:effectLst/>
                          <a:latin typeface="+mj-lt"/>
                        </a:rPr>
                        <a:t>Abigail </a:t>
                      </a:r>
                      <a:r>
                        <a:rPr lang="en-GB" sz="900" b="1" i="0" u="none" strike="noStrike" dirty="0" err="1" smtClean="0">
                          <a:solidFill>
                            <a:schemeClr val="tx1"/>
                          </a:solidFill>
                          <a:effectLst/>
                          <a:latin typeface="+mj-lt"/>
                        </a:rPr>
                        <a:t>Woodfin</a:t>
                      </a:r>
                      <a:r>
                        <a:rPr lang="en-GB" sz="900" b="1" i="0" u="none" strike="noStrike" baseline="0" dirty="0" smtClean="0">
                          <a:solidFill>
                            <a:schemeClr val="tx1"/>
                          </a:solidFill>
                          <a:effectLst/>
                          <a:latin typeface="+mj-lt"/>
                        </a:rPr>
                        <a:t> – London, UK</a:t>
                      </a:r>
                      <a:endParaRPr lang="en-GB" sz="900" b="1" i="0" u="none" strike="noStrike" dirty="0">
                        <a:solidFill>
                          <a:schemeClr val="tx1"/>
                        </a:solidFill>
                        <a:effectLst/>
                        <a:latin typeface="+mj-lt"/>
                      </a:endParaRPr>
                    </a:p>
                  </a:txBody>
                  <a:tcPr marL="9525" marR="9525" marT="9527" marB="0" anchor="ctr"/>
                </a:tc>
              </a:tr>
            </a:tbl>
          </a:graphicData>
        </a:graphic>
      </p:graphicFrame>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txBox="1">
            <a:spLocks noChangeArrowheads="1"/>
          </p:cNvSpPr>
          <p:nvPr/>
        </p:nvSpPr>
        <p:spPr bwMode="auto">
          <a:xfrm>
            <a:off x="2195513" y="107950"/>
            <a:ext cx="6561137" cy="14493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0" hangingPunct="0"/>
            <a:r>
              <a:rPr lang="en-US" sz="4000" dirty="0">
                <a:solidFill>
                  <a:srgbClr val="FFFFFF"/>
                </a:solidFill>
                <a:latin typeface="Gill Sans MT" pitchFamily="34" charset="0"/>
              </a:rPr>
              <a:t>Scientific </a:t>
            </a:r>
            <a:r>
              <a:rPr lang="en-US" sz="4000" dirty="0" err="1">
                <a:solidFill>
                  <a:srgbClr val="FFFFFF"/>
                </a:solidFill>
                <a:latin typeface="Gill Sans MT" pitchFamily="34" charset="0"/>
              </a:rPr>
              <a:t>Programme</a:t>
            </a:r>
            <a:r>
              <a:rPr lang="en-US" sz="4000" dirty="0">
                <a:solidFill>
                  <a:srgbClr val="FFFFFF"/>
                </a:solidFill>
                <a:latin typeface="Gill Sans MT" pitchFamily="34" charset="0"/>
              </a:rPr>
              <a:t>: Life Sciences – Tools &amp; Techniques</a:t>
            </a:r>
          </a:p>
        </p:txBody>
      </p:sp>
      <p:graphicFrame>
        <p:nvGraphicFramePr>
          <p:cNvPr id="2" name="Table 1"/>
          <p:cNvGraphicFramePr>
            <a:graphicFrameLocks noGrp="1"/>
          </p:cNvGraphicFramePr>
          <p:nvPr>
            <p:extLst>
              <p:ext uri="{D42A27DB-BD31-4B8C-83A1-F6EECF244321}">
                <p14:modId xmlns="" xmlns:p14="http://schemas.microsoft.com/office/powerpoint/2010/main" val="48593688"/>
              </p:ext>
            </p:extLst>
          </p:nvPr>
        </p:nvGraphicFramePr>
        <p:xfrm>
          <a:off x="2123728" y="1412775"/>
          <a:ext cx="6840983" cy="5400600"/>
        </p:xfrm>
        <a:graphic>
          <a:graphicData uri="http://schemas.openxmlformats.org/drawingml/2006/table">
            <a:tbl>
              <a:tblPr firstRow="1" bandRow="1">
                <a:tableStyleId>{5C22544A-7EE6-4342-B048-85BDC9FD1C3A}</a:tableStyleId>
              </a:tblPr>
              <a:tblGrid>
                <a:gridCol w="3312592"/>
                <a:gridCol w="3528391"/>
              </a:tblGrid>
              <a:tr h="614727">
                <a:tc gridSpan="2">
                  <a:txBody>
                    <a:bodyPr/>
                    <a:lstStyle/>
                    <a:p>
                      <a:pPr algn="ctr" fontAlgn="ctr"/>
                      <a:r>
                        <a:rPr lang="en-GB" sz="1200" b="1" i="0" u="none" strike="noStrike" dirty="0" smtClean="0">
                          <a:solidFill>
                            <a:schemeClr val="tx1"/>
                          </a:solidFill>
                          <a:effectLst/>
                          <a:latin typeface="+mj-lt"/>
                        </a:rPr>
                        <a:t>Symposium Chair: Professor Tony Wilson</a:t>
                      </a:r>
                      <a:endParaRPr lang="en-GB" sz="1200" b="1" i="0" u="none" strike="noStrike" dirty="0">
                        <a:solidFill>
                          <a:schemeClr val="tx1"/>
                        </a:solidFill>
                        <a:effectLst/>
                        <a:latin typeface="+mj-lt"/>
                      </a:endParaRPr>
                    </a:p>
                  </a:txBody>
                  <a:tcPr marL="9525" marR="9525" marT="9524" marB="0" anchor="ctr"/>
                </a:tc>
                <a:tc hMerge="1">
                  <a:txBody>
                    <a:bodyPr/>
                    <a:lstStyle/>
                    <a:p>
                      <a:endParaRPr lang="en-GB"/>
                    </a:p>
                  </a:txBody>
                  <a:tcPr/>
                </a:tc>
              </a:tr>
              <a:tr h="452628">
                <a:tc>
                  <a:txBody>
                    <a:bodyPr/>
                    <a:lstStyle/>
                    <a:p>
                      <a:pPr algn="ctr" fontAlgn="ctr"/>
                      <a:r>
                        <a:rPr lang="en-GB" sz="1200" b="1" i="0" u="none" strike="noStrike" dirty="0" smtClean="0">
                          <a:solidFill>
                            <a:schemeClr val="tx1"/>
                          </a:solidFill>
                          <a:effectLst/>
                          <a:latin typeface="+mj-lt"/>
                        </a:rPr>
                        <a:t>Session</a:t>
                      </a:r>
                      <a:endParaRPr lang="en-GB" sz="1200" b="1" i="0" u="none" strike="noStrike" dirty="0">
                        <a:solidFill>
                          <a:schemeClr val="tx1"/>
                        </a:solidFill>
                        <a:effectLst/>
                        <a:latin typeface="+mj-lt"/>
                      </a:endParaRPr>
                    </a:p>
                  </a:txBody>
                  <a:tcPr marL="9525" marR="9525" marT="9524" marB="0" anchor="ctr"/>
                </a:tc>
                <a:tc>
                  <a:txBody>
                    <a:bodyPr/>
                    <a:lstStyle/>
                    <a:p>
                      <a:pPr algn="ctr" fontAlgn="ctr"/>
                      <a:r>
                        <a:rPr lang="en-GB" sz="1200" b="1" i="0" u="none" strike="noStrike" dirty="0" smtClean="0">
                          <a:solidFill>
                            <a:schemeClr val="tx1"/>
                          </a:solidFill>
                          <a:effectLst/>
                          <a:latin typeface="+mj-lt"/>
                        </a:rPr>
                        <a:t>Invited Speakers</a:t>
                      </a:r>
                      <a:endParaRPr lang="en-GB" sz="1200" b="1" i="0" u="none" strike="noStrike" dirty="0">
                        <a:solidFill>
                          <a:schemeClr val="tx1"/>
                        </a:solidFill>
                        <a:effectLst/>
                        <a:latin typeface="+mj-lt"/>
                      </a:endParaRPr>
                    </a:p>
                  </a:txBody>
                  <a:tcPr marL="9525" marR="9525" marT="9524" marB="0" anchor="ctr"/>
                </a:tc>
              </a:tr>
              <a:tr h="529272">
                <a:tc>
                  <a:txBody>
                    <a:bodyPr/>
                    <a:lstStyle/>
                    <a:p>
                      <a:pPr algn="ctr" fontAlgn="ctr"/>
                      <a:r>
                        <a:rPr lang="en-GB" sz="1050" b="1" i="0" u="none" strike="noStrike" dirty="0" smtClean="0">
                          <a:solidFill>
                            <a:schemeClr val="tx1"/>
                          </a:solidFill>
                          <a:effectLst/>
                          <a:latin typeface="+mj-lt"/>
                        </a:rPr>
                        <a:t>Super Resolution fluorescence microscopy</a:t>
                      </a:r>
                      <a:r>
                        <a:rPr lang="en-GB" sz="1050" b="1" i="0" u="none" strike="noStrike" baseline="0" dirty="0" smtClean="0">
                          <a:solidFill>
                            <a:schemeClr val="tx1"/>
                          </a:solidFill>
                          <a:effectLst/>
                          <a:latin typeface="+mj-lt"/>
                        </a:rPr>
                        <a:t> for life sciences</a:t>
                      </a:r>
                    </a:p>
                    <a:p>
                      <a:pPr algn="ctr" fontAlgn="ctr"/>
                      <a:r>
                        <a:rPr lang="en-GB" sz="1050" b="1" i="0" u="none" strike="noStrike" baseline="0" dirty="0" smtClean="0">
                          <a:solidFill>
                            <a:schemeClr val="tx1"/>
                          </a:solidFill>
                          <a:effectLst/>
                          <a:latin typeface="+mj-lt"/>
                        </a:rPr>
                        <a:t>Sponsored by Hamamatsu</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Mark </a:t>
                      </a:r>
                      <a:r>
                        <a:rPr lang="en-GB" sz="900" b="1" i="0" u="none" strike="noStrike" dirty="0" err="1" smtClean="0">
                          <a:solidFill>
                            <a:schemeClr val="tx1"/>
                          </a:solidFill>
                          <a:effectLst/>
                          <a:latin typeface="+mj-lt"/>
                        </a:rPr>
                        <a:t>Cannell</a:t>
                      </a:r>
                      <a:r>
                        <a:rPr lang="en-GB" sz="900" b="1" i="0" u="none" strike="noStrike" dirty="0" smtClean="0">
                          <a:solidFill>
                            <a:schemeClr val="tx1"/>
                          </a:solidFill>
                          <a:effectLst/>
                          <a:latin typeface="+mj-lt"/>
                        </a:rPr>
                        <a:t> – Bristol, UK, Andreas</a:t>
                      </a:r>
                      <a:r>
                        <a:rPr lang="en-GB" sz="900" b="1" i="0" u="none" strike="noStrike" baseline="0" dirty="0" smtClean="0">
                          <a:solidFill>
                            <a:schemeClr val="tx1"/>
                          </a:solidFill>
                          <a:effectLst/>
                          <a:latin typeface="+mj-lt"/>
                        </a:rPr>
                        <a:t> </a:t>
                      </a:r>
                      <a:r>
                        <a:rPr lang="en-GB" sz="900" b="1" i="0" u="none" strike="noStrike" baseline="0" dirty="0" err="1" smtClean="0">
                          <a:solidFill>
                            <a:schemeClr val="tx1"/>
                          </a:solidFill>
                          <a:effectLst/>
                          <a:latin typeface="+mj-lt"/>
                        </a:rPr>
                        <a:t>Schoenle</a:t>
                      </a:r>
                      <a:r>
                        <a:rPr lang="en-GB" sz="900" b="1" i="0" u="none" strike="noStrike" baseline="0" dirty="0" smtClean="0">
                          <a:solidFill>
                            <a:schemeClr val="tx1"/>
                          </a:solidFill>
                          <a:effectLst/>
                          <a:latin typeface="+mj-lt"/>
                        </a:rPr>
                        <a:t> - Germany,</a:t>
                      </a:r>
                    </a:p>
                    <a:p>
                      <a:pPr algn="ctr" fontAlgn="ct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Melike</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Lakadamyali</a:t>
                      </a:r>
                      <a:r>
                        <a:rPr lang="en-GB" sz="900" b="1" i="0" u="none" strike="noStrike" dirty="0" smtClean="0">
                          <a:solidFill>
                            <a:schemeClr val="tx1"/>
                          </a:solidFill>
                          <a:effectLst/>
                          <a:latin typeface="+mj-lt"/>
                        </a:rPr>
                        <a:t> – Spain, Mark Bates - Germany</a:t>
                      </a:r>
                    </a:p>
                    <a:p>
                      <a:pPr algn="ctr" fontAlgn="ctr"/>
                      <a:r>
                        <a:rPr lang="en-GB" sz="900" b="1" i="0" u="none" strike="noStrike" dirty="0" smtClean="0">
                          <a:solidFill>
                            <a:schemeClr val="tx1"/>
                          </a:solidFill>
                          <a:effectLst/>
                          <a:latin typeface="+mj-lt"/>
                        </a:rPr>
                        <a:t> </a:t>
                      </a:r>
                      <a:endParaRPr lang="en-GB" sz="900" b="1" i="0" u="none" strike="noStrike" dirty="0">
                        <a:solidFill>
                          <a:schemeClr val="tx1"/>
                        </a:solidFill>
                        <a:effectLst/>
                        <a:latin typeface="+mj-lt"/>
                      </a:endParaRPr>
                    </a:p>
                  </a:txBody>
                  <a:tcPr marL="9525" marR="9525" marT="9524" marB="0" anchor="ctr"/>
                </a:tc>
              </a:tr>
              <a:tr h="529272">
                <a:tc>
                  <a:txBody>
                    <a:bodyPr/>
                    <a:lstStyle/>
                    <a:p>
                      <a:pPr algn="ctr" fontAlgn="ctr"/>
                      <a:r>
                        <a:rPr lang="en-GB" sz="1050" b="1" i="0" u="none" strike="noStrike" dirty="0" smtClean="0">
                          <a:solidFill>
                            <a:schemeClr val="tx1"/>
                          </a:solidFill>
                          <a:effectLst/>
                          <a:latin typeface="+mj-lt"/>
                        </a:rPr>
                        <a:t>Applications and advances in High Content Imaging (session in conjunction with 'Imaging and flow </a:t>
                      </a:r>
                      <a:r>
                        <a:rPr lang="en-GB" sz="1050" b="1" i="0" u="none" strike="noStrike" dirty="0" err="1" smtClean="0">
                          <a:solidFill>
                            <a:schemeClr val="tx1"/>
                          </a:solidFill>
                          <a:effectLst/>
                          <a:latin typeface="+mj-lt"/>
                        </a:rPr>
                        <a:t>cytometry</a:t>
                      </a:r>
                      <a:r>
                        <a:rPr lang="en-GB" sz="1050" b="1" i="0" u="none" strike="noStrike" dirty="0" smtClean="0">
                          <a:solidFill>
                            <a:schemeClr val="tx1"/>
                          </a:solidFill>
                          <a:effectLst/>
                          <a:latin typeface="+mj-lt"/>
                        </a:rPr>
                        <a:t> in cancer biology')</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Christian Conrad – Germany, Robin </a:t>
                      </a:r>
                      <a:r>
                        <a:rPr lang="en-GB" sz="900" b="1" i="0" u="none" strike="noStrike" dirty="0" err="1" smtClean="0">
                          <a:solidFill>
                            <a:schemeClr val="tx1"/>
                          </a:solidFill>
                          <a:effectLst/>
                          <a:latin typeface="+mj-lt"/>
                        </a:rPr>
                        <a:t>Ketteler</a:t>
                      </a:r>
                      <a:r>
                        <a:rPr lang="en-GB" sz="900" b="1" i="0" u="none" strike="noStrike" baseline="0" dirty="0" smtClean="0">
                          <a:solidFill>
                            <a:schemeClr val="tx1"/>
                          </a:solidFill>
                          <a:effectLst/>
                          <a:latin typeface="+mj-lt"/>
                        </a:rPr>
                        <a:t> - London</a:t>
                      </a:r>
                      <a:r>
                        <a:rPr lang="en-GB" sz="900" b="1" i="0" u="none" strike="noStrike" dirty="0" smtClean="0">
                          <a:solidFill>
                            <a:schemeClr val="tx1"/>
                          </a:solidFill>
                          <a:effectLst/>
                          <a:latin typeface="+mj-lt"/>
                        </a:rPr>
                        <a:t> </a:t>
                      </a:r>
                      <a:endParaRPr lang="en-GB" sz="900" b="1" i="0" u="none" strike="noStrike" dirty="0">
                        <a:solidFill>
                          <a:schemeClr val="tx1"/>
                        </a:solidFill>
                        <a:effectLst/>
                        <a:latin typeface="+mj-lt"/>
                      </a:endParaRPr>
                    </a:p>
                  </a:txBody>
                  <a:tcPr marL="9525" marR="9525" marT="9524" marB="0" anchor="ctr"/>
                </a:tc>
              </a:tr>
              <a:tr h="529272">
                <a:tc>
                  <a:txBody>
                    <a:bodyPr/>
                    <a:lstStyle/>
                    <a:p>
                      <a:pPr algn="ctr" fontAlgn="ctr"/>
                      <a:r>
                        <a:rPr lang="en-GB" sz="1050" b="1" i="0" u="none" strike="noStrike" dirty="0" smtClean="0">
                          <a:solidFill>
                            <a:schemeClr val="tx1"/>
                          </a:solidFill>
                          <a:effectLst/>
                          <a:latin typeface="+mj-lt"/>
                        </a:rPr>
                        <a:t>Probes for light and electron microscopy</a:t>
                      </a:r>
                    </a:p>
                    <a:p>
                      <a:pPr algn="ctr" fontAlgn="ctr"/>
                      <a:r>
                        <a:rPr lang="en-GB" sz="1050" b="1" i="0" u="none" strike="noStrike" dirty="0" smtClean="0">
                          <a:solidFill>
                            <a:schemeClr val="tx1"/>
                          </a:solidFill>
                          <a:effectLst/>
                          <a:latin typeface="+mj-lt"/>
                        </a:rPr>
                        <a:t>Sponsored by FEI</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Andreas </a:t>
                      </a:r>
                      <a:r>
                        <a:rPr lang="en-GB" sz="900" b="1" i="0" u="none" strike="noStrike" dirty="0" err="1" smtClean="0">
                          <a:solidFill>
                            <a:schemeClr val="tx1"/>
                          </a:solidFill>
                          <a:effectLst/>
                          <a:latin typeface="+mj-lt"/>
                        </a:rPr>
                        <a:t>Hoenger</a:t>
                      </a:r>
                      <a:r>
                        <a:rPr lang="en-GB" sz="900" b="1" i="0" u="none" strike="noStrike" dirty="0" smtClean="0">
                          <a:solidFill>
                            <a:schemeClr val="tx1"/>
                          </a:solidFill>
                          <a:effectLst/>
                          <a:latin typeface="+mj-lt"/>
                        </a:rPr>
                        <a:t> – Colorado, USA</a:t>
                      </a:r>
                    </a:p>
                    <a:p>
                      <a:pPr algn="ctr" fontAlgn="ctr"/>
                      <a:r>
                        <a:rPr lang="en-GB" sz="900" b="1" i="0" u="none" strike="noStrike" dirty="0" smtClean="0">
                          <a:solidFill>
                            <a:schemeClr val="tx1"/>
                          </a:solidFill>
                          <a:effectLst/>
                          <a:latin typeface="+mj-lt"/>
                        </a:rPr>
                        <a:t>Mark </a:t>
                      </a:r>
                      <a:r>
                        <a:rPr lang="en-GB" sz="900" b="1" i="0" u="none" strike="noStrike" dirty="0" err="1" smtClean="0">
                          <a:solidFill>
                            <a:schemeClr val="tx1"/>
                          </a:solidFill>
                          <a:effectLst/>
                          <a:latin typeface="+mj-lt"/>
                        </a:rPr>
                        <a:t>Ellisman</a:t>
                      </a:r>
                      <a:r>
                        <a:rPr lang="en-GB" sz="900" b="1" i="0" u="none" strike="noStrike" dirty="0" smtClean="0">
                          <a:solidFill>
                            <a:schemeClr val="tx1"/>
                          </a:solidFill>
                          <a:effectLst/>
                          <a:latin typeface="+mj-lt"/>
                        </a:rPr>
                        <a:t> - USA</a:t>
                      </a:r>
                      <a:endParaRPr lang="en-GB" sz="900" b="1" i="0" u="none" strike="noStrike" dirty="0">
                        <a:solidFill>
                          <a:schemeClr val="tx1"/>
                        </a:solidFill>
                        <a:effectLst/>
                        <a:latin typeface="+mj-lt"/>
                      </a:endParaRPr>
                    </a:p>
                  </a:txBody>
                  <a:tcPr marL="9525" marR="9525" marT="9524" marB="0" anchor="ctr"/>
                </a:tc>
              </a:tr>
              <a:tr h="529272">
                <a:tc>
                  <a:txBody>
                    <a:bodyPr/>
                    <a:lstStyle/>
                    <a:p>
                      <a:pPr algn="ctr" fontAlgn="ctr"/>
                      <a:r>
                        <a:rPr lang="en-GB" sz="1050" b="1" i="0" u="none" strike="noStrike" dirty="0" smtClean="0">
                          <a:solidFill>
                            <a:schemeClr val="tx1"/>
                          </a:solidFill>
                          <a:effectLst/>
                          <a:latin typeface="+mj-lt"/>
                        </a:rPr>
                        <a:t>Image Processing (3D microscopy, 3D image analysis and developmental imaging)</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 Marin van Heel –</a:t>
                      </a:r>
                      <a:r>
                        <a:rPr lang="en-GB" sz="900" b="1" i="0" u="none" strike="noStrike" baseline="0" dirty="0" smtClean="0">
                          <a:solidFill>
                            <a:schemeClr val="tx1"/>
                          </a:solidFill>
                          <a:effectLst/>
                          <a:latin typeface="+mj-lt"/>
                        </a:rPr>
                        <a:t> London, UK, Rainer </a:t>
                      </a:r>
                      <a:r>
                        <a:rPr lang="en-GB" sz="900" b="1" i="0" u="none" strike="noStrike" baseline="0" dirty="0" err="1" smtClean="0">
                          <a:solidFill>
                            <a:schemeClr val="tx1"/>
                          </a:solidFill>
                          <a:effectLst/>
                          <a:latin typeface="+mj-lt"/>
                        </a:rPr>
                        <a:t>Heintzmann</a:t>
                      </a:r>
                      <a:r>
                        <a:rPr lang="en-GB" sz="900" b="1" i="0" u="none" strike="noStrike" baseline="0" dirty="0" smtClean="0">
                          <a:solidFill>
                            <a:schemeClr val="tx1"/>
                          </a:solidFill>
                          <a:effectLst/>
                          <a:latin typeface="+mj-lt"/>
                        </a:rPr>
                        <a:t> – London, UK</a:t>
                      </a:r>
                    </a:p>
                    <a:p>
                      <a:pPr algn="ctr" fontAlgn="ctr"/>
                      <a:r>
                        <a:rPr lang="en-GB" sz="900" b="1" i="0" u="none" strike="noStrike" baseline="0" dirty="0" smtClean="0">
                          <a:solidFill>
                            <a:schemeClr val="tx1"/>
                          </a:solidFill>
                          <a:effectLst/>
                          <a:latin typeface="+mj-lt"/>
                        </a:rPr>
                        <a:t>Alberto </a:t>
                      </a:r>
                      <a:r>
                        <a:rPr lang="en-GB" sz="900" b="1" i="0" u="none" strike="noStrike" baseline="0" dirty="0" err="1" smtClean="0">
                          <a:solidFill>
                            <a:schemeClr val="tx1"/>
                          </a:solidFill>
                          <a:effectLst/>
                          <a:latin typeface="+mj-lt"/>
                        </a:rPr>
                        <a:t>Diaspro</a:t>
                      </a:r>
                      <a:r>
                        <a:rPr lang="en-GB" sz="900" b="1" i="0" u="none" strike="noStrike" baseline="0" dirty="0" smtClean="0">
                          <a:solidFill>
                            <a:schemeClr val="tx1"/>
                          </a:solidFill>
                          <a:effectLst/>
                          <a:latin typeface="+mj-lt"/>
                        </a:rPr>
                        <a:t> - Italy</a:t>
                      </a:r>
                      <a:endParaRPr lang="en-GB" sz="900" b="1" i="0" u="none" strike="noStrike" dirty="0">
                        <a:solidFill>
                          <a:schemeClr val="tx1"/>
                        </a:solidFill>
                        <a:effectLst/>
                        <a:latin typeface="+mj-lt"/>
                      </a:endParaRPr>
                    </a:p>
                  </a:txBody>
                  <a:tcPr marL="9525" marR="9525" marT="9524" marB="0" anchor="ctr"/>
                </a:tc>
              </a:tr>
              <a:tr h="529272">
                <a:tc>
                  <a:txBody>
                    <a:bodyPr/>
                    <a:lstStyle/>
                    <a:p>
                      <a:pPr algn="ctr" fontAlgn="ctr"/>
                      <a:r>
                        <a:rPr lang="en-GB" sz="1050" b="1" i="0" u="none" strike="noStrike" dirty="0" smtClean="0">
                          <a:solidFill>
                            <a:schemeClr val="tx1"/>
                          </a:solidFill>
                          <a:effectLst/>
                          <a:latin typeface="+mj-lt"/>
                        </a:rPr>
                        <a:t>3D</a:t>
                      </a:r>
                      <a:r>
                        <a:rPr lang="en-GB" sz="1050" b="1" i="0" u="none" strike="noStrike" baseline="0" dirty="0" smtClean="0">
                          <a:solidFill>
                            <a:schemeClr val="tx1"/>
                          </a:solidFill>
                          <a:effectLst/>
                          <a:latin typeface="+mj-lt"/>
                        </a:rPr>
                        <a:t> e</a:t>
                      </a:r>
                      <a:r>
                        <a:rPr lang="en-GB" sz="1050" b="1" i="0" u="none" strike="noStrike" dirty="0" smtClean="0">
                          <a:solidFill>
                            <a:schemeClr val="tx1"/>
                          </a:solidFill>
                          <a:effectLst/>
                          <a:latin typeface="+mj-lt"/>
                        </a:rPr>
                        <a:t>lectron microscopy of structure-function relationships</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Benoit </a:t>
                      </a:r>
                      <a:r>
                        <a:rPr lang="en-GB" sz="900" b="1" i="0" u="none" strike="noStrike" dirty="0" err="1" smtClean="0">
                          <a:solidFill>
                            <a:schemeClr val="tx1"/>
                          </a:solidFill>
                          <a:effectLst/>
                          <a:latin typeface="+mj-lt"/>
                        </a:rPr>
                        <a:t>Zuber</a:t>
                      </a:r>
                      <a:r>
                        <a:rPr lang="en-GB" sz="900" b="1" i="0" u="none" strike="noStrike" dirty="0" smtClean="0">
                          <a:solidFill>
                            <a:schemeClr val="tx1"/>
                          </a:solidFill>
                          <a:effectLst/>
                          <a:latin typeface="+mj-lt"/>
                        </a:rPr>
                        <a:t> – Berne, Switzerland</a:t>
                      </a:r>
                    </a:p>
                    <a:p>
                      <a:pPr algn="ctr" fontAlgn="ctr"/>
                      <a:r>
                        <a:rPr lang="en-GB" sz="900" b="1" i="0" u="none" strike="noStrike" dirty="0" smtClean="0">
                          <a:solidFill>
                            <a:schemeClr val="tx1"/>
                          </a:solidFill>
                          <a:effectLst/>
                          <a:latin typeface="+mj-lt"/>
                        </a:rPr>
                        <a:t>Thomas Muller-</a:t>
                      </a:r>
                      <a:r>
                        <a:rPr lang="en-GB" sz="900" b="1" i="0" u="none" strike="noStrike" dirty="0" err="1" smtClean="0">
                          <a:solidFill>
                            <a:schemeClr val="tx1"/>
                          </a:solidFill>
                          <a:effectLst/>
                          <a:latin typeface="+mj-lt"/>
                        </a:rPr>
                        <a:t>Reicher</a:t>
                      </a:r>
                      <a:r>
                        <a:rPr lang="en-GB" sz="900" b="1" i="0" u="none" strike="noStrike" dirty="0" smtClean="0">
                          <a:solidFill>
                            <a:schemeClr val="tx1"/>
                          </a:solidFill>
                          <a:effectLst/>
                          <a:latin typeface="+mj-lt"/>
                        </a:rPr>
                        <a:t> TU Dresden, Germany </a:t>
                      </a:r>
                      <a:endParaRPr lang="en-GB" sz="900" b="1" i="0" u="none" strike="noStrike" dirty="0">
                        <a:solidFill>
                          <a:schemeClr val="tx1"/>
                        </a:solidFill>
                        <a:effectLst/>
                        <a:latin typeface="+mj-lt"/>
                      </a:endParaRPr>
                    </a:p>
                  </a:txBody>
                  <a:tcPr marL="9525" marR="9525" marT="9524" marB="0" anchor="ctr"/>
                </a:tc>
              </a:tr>
              <a:tr h="628341">
                <a:tc>
                  <a:txBody>
                    <a:bodyPr/>
                    <a:lstStyle/>
                    <a:p>
                      <a:pPr algn="ctr" fontAlgn="ctr"/>
                      <a:r>
                        <a:rPr lang="en-GB" sz="1050" b="1" i="0" u="none" strike="noStrike" dirty="0" smtClean="0">
                          <a:solidFill>
                            <a:schemeClr val="tx1"/>
                          </a:solidFill>
                          <a:effectLst/>
                          <a:latin typeface="+mj-lt"/>
                        </a:rPr>
                        <a:t>Techniques for imaging brain structure and function across different spatial and temporal scales (session also appears under Applications)</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dirty="0" err="1" smtClean="0">
                          <a:solidFill>
                            <a:schemeClr val="tx1"/>
                          </a:solidFill>
                          <a:effectLst/>
                          <a:latin typeface="+mj-lt"/>
                        </a:rPr>
                        <a:t>Judit</a:t>
                      </a:r>
                      <a:r>
                        <a:rPr lang="en-GB" sz="900" b="1" i="0" u="none" strike="noStrike" dirty="0" smtClean="0">
                          <a:solidFill>
                            <a:schemeClr val="tx1"/>
                          </a:solidFill>
                          <a:effectLst/>
                          <a:latin typeface="+mj-lt"/>
                        </a:rPr>
                        <a:t> </a:t>
                      </a:r>
                      <a:r>
                        <a:rPr lang="en-GB" sz="900" b="1" i="0" u="none" strike="noStrike" dirty="0" err="1" smtClean="0">
                          <a:solidFill>
                            <a:schemeClr val="tx1"/>
                          </a:solidFill>
                          <a:effectLst/>
                          <a:latin typeface="+mj-lt"/>
                        </a:rPr>
                        <a:t>Makara</a:t>
                      </a:r>
                      <a:r>
                        <a:rPr lang="en-GB" sz="900" b="1" i="0" u="none" strike="noStrike" dirty="0" smtClean="0">
                          <a:solidFill>
                            <a:schemeClr val="tx1"/>
                          </a:solidFill>
                          <a:effectLst/>
                          <a:latin typeface="+mj-lt"/>
                        </a:rPr>
                        <a:t> –</a:t>
                      </a:r>
                      <a:r>
                        <a:rPr lang="en-GB" sz="900" b="1" i="0" u="none" strike="noStrike" baseline="0" dirty="0" smtClean="0">
                          <a:solidFill>
                            <a:schemeClr val="tx1"/>
                          </a:solidFill>
                          <a:effectLst/>
                          <a:latin typeface="+mj-lt"/>
                        </a:rPr>
                        <a:t> Hungary, Nathalie </a:t>
                      </a:r>
                      <a:r>
                        <a:rPr lang="en-GB" sz="900" b="1" i="0" u="none" strike="noStrike" baseline="0" dirty="0" err="1" smtClean="0">
                          <a:solidFill>
                            <a:schemeClr val="tx1"/>
                          </a:solidFill>
                          <a:effectLst/>
                          <a:latin typeface="+mj-lt"/>
                        </a:rPr>
                        <a:t>Rochefort</a:t>
                      </a:r>
                      <a:r>
                        <a:rPr lang="en-GB" sz="900" b="1" i="0" u="none" strike="noStrike" baseline="0" dirty="0" smtClean="0">
                          <a:solidFill>
                            <a:schemeClr val="tx1"/>
                          </a:solidFill>
                          <a:effectLst/>
                          <a:latin typeface="+mj-lt"/>
                        </a:rPr>
                        <a:t> – Germany</a:t>
                      </a:r>
                    </a:p>
                    <a:p>
                      <a:pPr algn="ctr" fontAlgn="ctr"/>
                      <a:r>
                        <a:rPr lang="en-GB" sz="900" b="1" i="0" u="none" strike="noStrike" baseline="0" dirty="0" smtClean="0">
                          <a:solidFill>
                            <a:schemeClr val="tx1"/>
                          </a:solidFill>
                          <a:effectLst/>
                          <a:latin typeface="+mj-lt"/>
                        </a:rPr>
                        <a:t>Troy </a:t>
                      </a:r>
                      <a:r>
                        <a:rPr lang="en-GB" sz="900" b="1" i="0" u="none" strike="noStrike" baseline="0" dirty="0" err="1" smtClean="0">
                          <a:solidFill>
                            <a:schemeClr val="tx1"/>
                          </a:solidFill>
                          <a:effectLst/>
                          <a:latin typeface="+mj-lt"/>
                        </a:rPr>
                        <a:t>Margrie</a:t>
                      </a:r>
                      <a:r>
                        <a:rPr lang="en-GB" sz="900" b="1" i="0" u="none" strike="noStrike" baseline="0" dirty="0" smtClean="0">
                          <a:solidFill>
                            <a:schemeClr val="tx1"/>
                          </a:solidFill>
                          <a:effectLst/>
                          <a:latin typeface="+mj-lt"/>
                        </a:rPr>
                        <a:t> – UK, Angus Silver - UK</a:t>
                      </a:r>
                      <a:endParaRPr lang="en-GB" sz="900" b="1" i="0" u="none" strike="noStrike" dirty="0">
                        <a:solidFill>
                          <a:schemeClr val="tx1"/>
                        </a:solidFill>
                        <a:effectLst/>
                        <a:latin typeface="+mj-lt"/>
                      </a:endParaRPr>
                    </a:p>
                  </a:txBody>
                  <a:tcPr marL="9525" marR="9525" marT="9524" marB="0" anchor="ctr"/>
                </a:tc>
              </a:tr>
              <a:tr h="529272">
                <a:tc>
                  <a:txBody>
                    <a:bodyPr/>
                    <a:lstStyle/>
                    <a:p>
                      <a:pPr algn="ctr" fontAlgn="ctr"/>
                      <a:r>
                        <a:rPr lang="en-GB" sz="1050" b="1" i="0" u="none" strike="noStrike" dirty="0" smtClean="0">
                          <a:solidFill>
                            <a:schemeClr val="tx1"/>
                          </a:solidFill>
                          <a:effectLst/>
                          <a:latin typeface="+mj-lt"/>
                        </a:rPr>
                        <a:t>in vivo imaging of multicellular</a:t>
                      </a:r>
                      <a:r>
                        <a:rPr lang="en-GB" sz="1050" b="1" i="0" u="none" strike="noStrike" baseline="0" dirty="0" smtClean="0">
                          <a:solidFill>
                            <a:schemeClr val="tx1"/>
                          </a:solidFill>
                          <a:effectLst/>
                          <a:latin typeface="+mj-lt"/>
                        </a:rPr>
                        <a:t> dynamics and complexity</a:t>
                      </a:r>
                      <a:r>
                        <a:rPr lang="en-GB" sz="1050" b="1" i="0" u="none" strike="noStrike" dirty="0" smtClean="0">
                          <a:solidFill>
                            <a:schemeClr val="tx1"/>
                          </a:solidFill>
                          <a:effectLst/>
                          <a:latin typeface="+mj-lt"/>
                        </a:rPr>
                        <a:t> (session also appears under Applications)</a:t>
                      </a:r>
                      <a:endParaRPr lang="en-GB" sz="1050" b="1" i="0" u="none" strike="noStrike" dirty="0">
                        <a:solidFill>
                          <a:schemeClr val="tx1"/>
                        </a:solidFill>
                        <a:effectLst/>
                        <a:latin typeface="+mj-lt"/>
                      </a:endParaRPr>
                    </a:p>
                  </a:txBody>
                  <a:tcPr marL="9525" marR="9525" marT="9524" marB="0" anchor="ctr"/>
                </a:tc>
                <a:tc>
                  <a:txBody>
                    <a:bodyPr/>
                    <a:lstStyle/>
                    <a:p>
                      <a:pPr algn="ctr" fontAlgn="ctr"/>
                      <a:r>
                        <a:rPr lang="en-GB" sz="900" b="1" i="0" u="none" strike="noStrike" baseline="0" dirty="0" smtClean="0">
                          <a:solidFill>
                            <a:schemeClr val="tx1"/>
                          </a:solidFill>
                          <a:effectLst/>
                          <a:latin typeface="+mj-lt"/>
                        </a:rPr>
                        <a:t>Michal </a:t>
                      </a:r>
                      <a:r>
                        <a:rPr lang="en-GB" sz="900" b="1" i="0" u="none" strike="noStrike" baseline="0" dirty="0" err="1" smtClean="0">
                          <a:solidFill>
                            <a:schemeClr val="tx1"/>
                          </a:solidFill>
                          <a:effectLst/>
                          <a:latin typeface="+mj-lt"/>
                        </a:rPr>
                        <a:t>Neeman</a:t>
                      </a:r>
                      <a:r>
                        <a:rPr lang="en-GB" sz="900" b="1" i="0" u="none" strike="noStrike" baseline="0" dirty="0" smtClean="0">
                          <a:solidFill>
                            <a:schemeClr val="tx1"/>
                          </a:solidFill>
                          <a:effectLst/>
                          <a:latin typeface="+mj-lt"/>
                        </a:rPr>
                        <a:t> – Israel</a:t>
                      </a:r>
                    </a:p>
                    <a:p>
                      <a:pPr algn="ctr" fontAlgn="ctr"/>
                      <a:r>
                        <a:rPr lang="en-GB" sz="900" b="1" i="0" u="none" strike="noStrike" baseline="0" dirty="0" smtClean="0">
                          <a:solidFill>
                            <a:schemeClr val="tx1"/>
                          </a:solidFill>
                          <a:effectLst/>
                          <a:latin typeface="+mj-lt"/>
                        </a:rPr>
                        <a:t>Mark Coles – York, UK</a:t>
                      </a:r>
                    </a:p>
                    <a:p>
                      <a:pPr algn="ctr" fontAlgn="ctr"/>
                      <a:r>
                        <a:rPr lang="en-GB" sz="900" b="1" i="0" u="none" strike="noStrike" baseline="0" dirty="0" smtClean="0">
                          <a:solidFill>
                            <a:schemeClr val="tx1"/>
                          </a:solidFill>
                          <a:effectLst/>
                          <a:latin typeface="+mj-lt"/>
                        </a:rPr>
                        <a:t>Jim </a:t>
                      </a:r>
                      <a:r>
                        <a:rPr lang="en-GB" sz="900" b="1" i="0" u="none" strike="noStrike" baseline="0" dirty="0" err="1" smtClean="0">
                          <a:solidFill>
                            <a:schemeClr val="tx1"/>
                          </a:solidFill>
                          <a:effectLst/>
                          <a:latin typeface="+mj-lt"/>
                        </a:rPr>
                        <a:t>Haseloff</a:t>
                      </a:r>
                      <a:r>
                        <a:rPr lang="en-GB" sz="900" b="1" i="0" u="none" strike="noStrike" baseline="0" dirty="0" smtClean="0">
                          <a:solidFill>
                            <a:schemeClr val="tx1"/>
                          </a:solidFill>
                          <a:effectLst/>
                          <a:latin typeface="+mj-lt"/>
                        </a:rPr>
                        <a:t> - UK</a:t>
                      </a:r>
                      <a:endParaRPr lang="en-GB" sz="900" b="1" i="0" u="none" strike="noStrike" dirty="0">
                        <a:solidFill>
                          <a:schemeClr val="tx1"/>
                        </a:solidFill>
                        <a:effectLst/>
                        <a:latin typeface="+mj-lt"/>
                      </a:endParaRPr>
                    </a:p>
                  </a:txBody>
                  <a:tcPr marL="9525" marR="9525" marT="9524" marB="0" anchor="ctr"/>
                </a:tc>
              </a:tr>
              <a:tr h="529272">
                <a:tc>
                  <a:txBody>
                    <a:bodyPr/>
                    <a:lstStyle/>
                    <a:p>
                      <a:pPr algn="ctr" fontAlgn="ctr"/>
                      <a:r>
                        <a:rPr lang="en-GB" sz="1050" b="1" i="0" u="none" strike="noStrike" kern="1200" dirty="0" smtClean="0">
                          <a:solidFill>
                            <a:schemeClr val="tx1"/>
                          </a:solidFill>
                          <a:effectLst/>
                          <a:latin typeface="+mn-lt"/>
                          <a:ea typeface="+mn-ea"/>
                          <a:cs typeface="+mn-cs"/>
                        </a:rPr>
                        <a:t>Emerging</a:t>
                      </a:r>
                      <a:r>
                        <a:rPr lang="en-GB" sz="1050" b="1" i="0" u="none" strike="noStrike" kern="1200" baseline="0" dirty="0" smtClean="0">
                          <a:solidFill>
                            <a:schemeClr val="tx1"/>
                          </a:solidFill>
                          <a:effectLst/>
                          <a:latin typeface="+mn-lt"/>
                          <a:ea typeface="+mn-ea"/>
                          <a:cs typeface="+mn-cs"/>
                        </a:rPr>
                        <a:t> and Late Breaking Topics in Life Science</a:t>
                      </a:r>
                      <a:r>
                        <a:rPr lang="en-GB" sz="1050" b="1" i="0" u="none" strike="noStrike" kern="1200" dirty="0" smtClean="0">
                          <a:solidFill>
                            <a:schemeClr val="tx1"/>
                          </a:solidFill>
                          <a:effectLst/>
                          <a:latin typeface="+mn-lt"/>
                          <a:ea typeface="+mn-ea"/>
                          <a:cs typeface="+mn-cs"/>
                        </a:rPr>
                        <a:t> </a:t>
                      </a:r>
                      <a:endParaRPr lang="en-GB" sz="1050" b="1" i="0" u="none" strike="noStrike" kern="1200" dirty="0">
                        <a:solidFill>
                          <a:schemeClr val="tx1"/>
                        </a:solidFill>
                        <a:effectLst/>
                        <a:latin typeface="+mn-lt"/>
                        <a:ea typeface="+mn-ea"/>
                        <a:cs typeface="+mn-cs"/>
                      </a:endParaRPr>
                    </a:p>
                  </a:txBody>
                  <a:tcPr marL="9525" marR="9525" marT="9524" marB="0" anchor="ctr"/>
                </a:tc>
                <a:tc>
                  <a:txBody>
                    <a:bodyPr/>
                    <a:lstStyle/>
                    <a:p>
                      <a:pPr algn="ctr" fontAlgn="ctr"/>
                      <a:r>
                        <a:rPr lang="en-GB" sz="900" b="1" i="0" u="none" strike="noStrike" dirty="0" smtClean="0">
                          <a:solidFill>
                            <a:schemeClr val="tx1"/>
                          </a:solidFill>
                          <a:effectLst/>
                          <a:latin typeface="+mj-lt"/>
                        </a:rPr>
                        <a:t>TBD </a:t>
                      </a:r>
                      <a:endParaRPr lang="en-GB" sz="900" b="1" i="0" u="none" strike="noStrike" dirty="0">
                        <a:solidFill>
                          <a:schemeClr val="tx1"/>
                        </a:solidFill>
                        <a:effectLst/>
                        <a:latin typeface="+mj-lt"/>
                      </a:endParaRPr>
                    </a:p>
                  </a:txBody>
                  <a:tcPr marL="9525" marR="9525" marT="9524" marB="0" anchor="ctr"/>
                </a:tc>
              </a:tr>
            </a:tbl>
          </a:graphicData>
        </a:graphic>
      </p:graphicFrame>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476672"/>
            <a:ext cx="6480720" cy="769441"/>
          </a:xfrm>
          <a:prstGeom prst="rect">
            <a:avLst/>
          </a:prstGeom>
          <a:noFill/>
        </p:spPr>
        <p:txBody>
          <a:bodyPr wrap="square" rtlCol="0">
            <a:spAutoFit/>
          </a:bodyPr>
          <a:lstStyle/>
          <a:p>
            <a:r>
              <a:rPr lang="en-GB" sz="4400" dirty="0" smtClean="0">
                <a:latin typeface="+mj-lt"/>
              </a:rPr>
              <a:t>Pre Congress Workshops</a:t>
            </a:r>
            <a:endParaRPr lang="en-GB" sz="4400" dirty="0">
              <a:latin typeface="+mj-lt"/>
            </a:endParaRPr>
          </a:p>
        </p:txBody>
      </p:sp>
      <p:sp>
        <p:nvSpPr>
          <p:cNvPr id="7" name="TextBox 6"/>
          <p:cNvSpPr txBox="1"/>
          <p:nvPr/>
        </p:nvSpPr>
        <p:spPr>
          <a:xfrm>
            <a:off x="2339752" y="1628800"/>
            <a:ext cx="6336704" cy="4247317"/>
          </a:xfrm>
          <a:prstGeom prst="rect">
            <a:avLst/>
          </a:prstGeom>
          <a:noFill/>
        </p:spPr>
        <p:txBody>
          <a:bodyPr wrap="square" rtlCol="0">
            <a:spAutoFit/>
          </a:bodyPr>
          <a:lstStyle/>
          <a:p>
            <a:pPr marL="285750" indent="-285750">
              <a:buFont typeface="Arial" pitchFamily="34" charset="0"/>
              <a:buChar char="•"/>
            </a:pPr>
            <a:r>
              <a:rPr lang="en-GB" dirty="0" smtClean="0"/>
              <a:t>A Practical Course on how to set up your light microscope</a:t>
            </a:r>
          </a:p>
          <a:p>
            <a:endParaRPr lang="en-GB" dirty="0" smtClean="0"/>
          </a:p>
          <a:p>
            <a:pPr marL="285750" indent="-285750">
              <a:buFont typeface="Arial" pitchFamily="34" charset="0"/>
              <a:buChar char="•"/>
            </a:pPr>
            <a:r>
              <a:rPr lang="en-GB" dirty="0" smtClean="0"/>
              <a:t>Euro </a:t>
            </a:r>
            <a:r>
              <a:rPr lang="en-GB" dirty="0" err="1"/>
              <a:t>BioImaging</a:t>
            </a:r>
            <a:r>
              <a:rPr lang="en-GB" dirty="0"/>
              <a:t> meeting </a:t>
            </a:r>
            <a:endParaRPr lang="en-GB" dirty="0" smtClean="0"/>
          </a:p>
          <a:p>
            <a:endParaRPr lang="en-GB" dirty="0" smtClean="0"/>
          </a:p>
          <a:p>
            <a:pPr marL="285750" indent="-285750">
              <a:buFont typeface="Arial" pitchFamily="34" charset="0"/>
              <a:buChar char="•"/>
            </a:pPr>
            <a:r>
              <a:rPr lang="en-GB" dirty="0" smtClean="0"/>
              <a:t>Aberration </a:t>
            </a:r>
            <a:r>
              <a:rPr lang="en-GB" dirty="0"/>
              <a:t>Corrected TEM and Exit Wave </a:t>
            </a:r>
            <a:r>
              <a:rPr lang="en-GB" dirty="0" smtClean="0"/>
              <a:t>Reconstruction</a:t>
            </a:r>
          </a:p>
          <a:p>
            <a:endParaRPr lang="en-GB" dirty="0"/>
          </a:p>
          <a:p>
            <a:pPr marL="285750" indent="-285750">
              <a:buFont typeface="Arial" pitchFamily="34" charset="0"/>
              <a:buChar char="•"/>
            </a:pPr>
            <a:r>
              <a:rPr lang="en-GB" dirty="0" smtClean="0"/>
              <a:t>Applications </a:t>
            </a:r>
            <a:r>
              <a:rPr lang="en-GB" dirty="0"/>
              <a:t>of FIB in Specimen Preparation and </a:t>
            </a:r>
            <a:r>
              <a:rPr lang="en-GB" dirty="0" err="1" smtClean="0"/>
              <a:t>Nanostructuring</a:t>
            </a:r>
            <a:r>
              <a:rPr lang="en-GB" dirty="0"/>
              <a:t> </a:t>
            </a:r>
            <a:endParaRPr lang="en-GB" dirty="0" smtClean="0"/>
          </a:p>
          <a:p>
            <a:endParaRPr lang="en-GB" dirty="0" smtClean="0"/>
          </a:p>
          <a:p>
            <a:pPr marL="285750" indent="-285750">
              <a:buFont typeface="Arial" pitchFamily="34" charset="0"/>
              <a:buChar char="•"/>
            </a:pPr>
            <a:r>
              <a:rPr lang="en-GB" dirty="0" err="1" smtClean="0"/>
              <a:t>SuperSTEM</a:t>
            </a:r>
            <a:r>
              <a:rPr lang="en-GB" dirty="0" smtClean="0"/>
              <a:t> </a:t>
            </a:r>
            <a:r>
              <a:rPr lang="en-GB" dirty="0"/>
              <a:t>workshop (to be held at Manchester </a:t>
            </a:r>
            <a:r>
              <a:rPr lang="en-GB" dirty="0" smtClean="0"/>
              <a:t>University)</a:t>
            </a:r>
          </a:p>
          <a:p>
            <a:endParaRPr lang="en-GB" dirty="0"/>
          </a:p>
          <a:p>
            <a:pPr marL="285750" indent="-285750">
              <a:buFont typeface="Arial" pitchFamily="34" charset="0"/>
              <a:buChar char="•"/>
            </a:pPr>
            <a:r>
              <a:rPr lang="en-GB" dirty="0" smtClean="0"/>
              <a:t>Precession </a:t>
            </a:r>
            <a:r>
              <a:rPr lang="en-GB" dirty="0"/>
              <a:t>diffraction (to be held at Manchester University)  </a:t>
            </a:r>
          </a:p>
          <a:p>
            <a:pPr marL="285750" indent="-285750">
              <a:buFont typeface="Arial" pitchFamily="34" charset="0"/>
              <a:buChar char="•"/>
            </a:pPr>
            <a:endParaRPr lang="en-GB" dirty="0" smtClean="0"/>
          </a:p>
        </p:txBody>
      </p:sp>
      <p:pic>
        <p:nvPicPr>
          <p:cNvPr id="9"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476672"/>
            <a:ext cx="6480720" cy="769441"/>
          </a:xfrm>
          <a:prstGeom prst="rect">
            <a:avLst/>
          </a:prstGeom>
          <a:noFill/>
        </p:spPr>
        <p:txBody>
          <a:bodyPr wrap="square" rtlCol="0" anchor="ctr">
            <a:spAutoFit/>
          </a:bodyPr>
          <a:lstStyle/>
          <a:p>
            <a:pPr algn="ctr"/>
            <a:r>
              <a:rPr lang="en-GB" sz="4400" b="1" dirty="0" smtClean="0">
                <a:latin typeface="+mj-lt"/>
              </a:rPr>
              <a:t>Bursaries</a:t>
            </a:r>
            <a:endParaRPr lang="en-GB" sz="4400" b="1" dirty="0">
              <a:latin typeface="+mj-lt"/>
            </a:endParaRPr>
          </a:p>
        </p:txBody>
      </p:sp>
      <p:pic>
        <p:nvPicPr>
          <p:cNvPr id="8"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
        <p:nvSpPr>
          <p:cNvPr id="3" name="Title 2"/>
          <p:cNvSpPr>
            <a:spLocks noGrp="1"/>
          </p:cNvSpPr>
          <p:nvPr>
            <p:ph type="title"/>
          </p:nvPr>
        </p:nvSpPr>
        <p:spPr/>
        <p:txBody>
          <a:bodyPr/>
          <a:lstStyle/>
          <a:p>
            <a:r>
              <a:rPr lang="en-GB" dirty="0" smtClean="0"/>
              <a:t/>
            </a:r>
            <a:br>
              <a:rPr lang="en-GB" dirty="0" smtClean="0"/>
            </a:br>
            <a:endParaRPr lang="en-GB" dirty="0"/>
          </a:p>
        </p:txBody>
      </p:sp>
      <p:sp>
        <p:nvSpPr>
          <p:cNvPr id="4" name="Content Placeholder 3"/>
          <p:cNvSpPr>
            <a:spLocks noGrp="1"/>
          </p:cNvSpPr>
          <p:nvPr>
            <p:ph idx="1"/>
          </p:nvPr>
        </p:nvSpPr>
        <p:spPr>
          <a:xfrm>
            <a:off x="2124075" y="1246114"/>
            <a:ext cx="6561138" cy="5423246"/>
          </a:xfrm>
        </p:spPr>
        <p:txBody>
          <a:bodyPr/>
          <a:lstStyle/>
          <a:p>
            <a:pPr algn="just"/>
            <a:r>
              <a:rPr lang="en-GB" sz="2000" dirty="0" smtClean="0"/>
              <a:t>Three </a:t>
            </a:r>
            <a:r>
              <a:rPr lang="en-GB" sz="2000" dirty="0"/>
              <a:t>different forms </a:t>
            </a:r>
            <a:r>
              <a:rPr lang="en-GB" sz="2000" dirty="0" smtClean="0"/>
              <a:t>of Bursaries available to students who have </a:t>
            </a:r>
            <a:r>
              <a:rPr lang="en-GB" sz="2000" dirty="0"/>
              <a:t>submitted a paper for presentation.  </a:t>
            </a:r>
          </a:p>
          <a:p>
            <a:pPr algn="just"/>
            <a:r>
              <a:rPr lang="en-GB" sz="2000" dirty="0"/>
              <a:t>RMS Bursaries </a:t>
            </a:r>
            <a:r>
              <a:rPr lang="en-GB" sz="1400" dirty="0"/>
              <a:t>– successful applicants will receive complimentary full meeting registration, an invitation to the opening reception and a contribution to travel expenses of up to €250 (depending on distance travelled). There will be </a:t>
            </a:r>
            <a:r>
              <a:rPr lang="en-GB" sz="1400" dirty="0" smtClean="0"/>
              <a:t>up to 90 </a:t>
            </a:r>
            <a:r>
              <a:rPr lang="en-GB" sz="1400" dirty="0"/>
              <a:t>of these bursaries available, and the total of each bursary offered will have a value of up to €</a:t>
            </a:r>
            <a:r>
              <a:rPr lang="en-GB" sz="1400" dirty="0" smtClean="0"/>
              <a:t>445</a:t>
            </a:r>
            <a:endParaRPr lang="en-GB" sz="1400" dirty="0"/>
          </a:p>
          <a:p>
            <a:pPr algn="just"/>
            <a:r>
              <a:rPr lang="en-GB" sz="2000" dirty="0"/>
              <a:t>RMS/IFSM Bursaries </a:t>
            </a:r>
            <a:r>
              <a:rPr lang="en-GB" sz="1400" dirty="0"/>
              <a:t>– IFSM have committed to contribute $10,000, which the RMS will match, to award bursaries giving special consideration to would-be delegates from developing economic regions.  This bursary therefore is intended to cover the full cost of travel, accommodation, registration fee and other associated costs of attending the congress.  10 of these bursaries will be available, with a value of $2,000 each. </a:t>
            </a:r>
          </a:p>
          <a:p>
            <a:pPr algn="just"/>
            <a:r>
              <a:rPr lang="en-GB" sz="2000" dirty="0"/>
              <a:t>RMS/EMAG Bursaries</a:t>
            </a:r>
            <a:r>
              <a:rPr lang="en-GB" sz="1650" dirty="0"/>
              <a:t> </a:t>
            </a:r>
            <a:r>
              <a:rPr lang="en-GB" sz="1400" dirty="0"/>
              <a:t>– EMAG have sponsored the session on Advances in EM Instrumentation and Methods, by committing to support students with special consideration being given to those from Eastern Europe.  2 bursaries will be available, with a value of up to €300 each. The bursary is intended to offer travel support but will not cover conference registration fees.  </a:t>
            </a:r>
          </a:p>
          <a:p>
            <a:r>
              <a:rPr lang="en-GB" sz="1400" dirty="0"/>
              <a:t> </a:t>
            </a:r>
          </a:p>
          <a:p>
            <a:endParaRPr lang="en-GB" sz="1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1"/>
          <p:cNvSpPr txBox="1">
            <a:spLocks noChangeArrowheads="1"/>
          </p:cNvSpPr>
          <p:nvPr/>
        </p:nvSpPr>
        <p:spPr bwMode="auto">
          <a:xfrm>
            <a:off x="2124075" y="189335"/>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GB" sz="4400" dirty="0" smtClean="0">
                <a:solidFill>
                  <a:srgbClr val="FFFFFF"/>
                </a:solidFill>
                <a:latin typeface="Gill Sans MT" pitchFamily="34" charset="0"/>
              </a:rPr>
              <a:t>Micrograph Competition</a:t>
            </a:r>
            <a:endParaRPr lang="en-GB" sz="4400" dirty="0">
              <a:solidFill>
                <a:srgbClr val="FFFFFF"/>
              </a:solidFill>
              <a:latin typeface="Gill Sans MT" pitchFamily="34" charset="0"/>
            </a:endParaRPr>
          </a:p>
        </p:txBody>
      </p:sp>
      <p:sp>
        <p:nvSpPr>
          <p:cNvPr id="18435" name="Text Box 2"/>
          <p:cNvSpPr txBox="1">
            <a:spLocks noChangeArrowheads="1"/>
          </p:cNvSpPr>
          <p:nvPr/>
        </p:nvSpPr>
        <p:spPr bwMode="auto">
          <a:xfrm>
            <a:off x="2124075" y="1318618"/>
            <a:ext cx="6696075" cy="441463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9pPr>
          </a:lstStyle>
          <a:p>
            <a:pPr marL="0" eaLnBrk="1" hangingPunct="1">
              <a:spcBef>
                <a:spcPts val="0"/>
              </a:spcBef>
              <a:buClrTx/>
              <a:buSzTx/>
            </a:pPr>
            <a:r>
              <a:rPr lang="en-GB" sz="1600" dirty="0" smtClean="0">
                <a:latin typeface="+mn-lt"/>
              </a:rPr>
              <a:t>The Royal Microscopical Society’s biennial International Micrograph Competition has been launched.  This highly respected event will culminate with the winners being announced at emc2012. </a:t>
            </a:r>
          </a:p>
          <a:p>
            <a:pPr marL="0" eaLnBrk="1" hangingPunct="1">
              <a:spcBef>
                <a:spcPts val="0"/>
              </a:spcBef>
              <a:buClrTx/>
              <a:buSzTx/>
            </a:pPr>
            <a:endParaRPr lang="en-GB" sz="1600" dirty="0" smtClean="0">
              <a:solidFill>
                <a:srgbClr val="FFFFFF"/>
              </a:solidFill>
              <a:latin typeface="+mn-lt"/>
            </a:endParaRPr>
          </a:p>
          <a:p>
            <a:pPr marL="0" eaLnBrk="1" hangingPunct="1">
              <a:spcBef>
                <a:spcPts val="0"/>
              </a:spcBef>
              <a:buClrTx/>
              <a:buSzTx/>
            </a:pPr>
            <a:r>
              <a:rPr lang="en-GB" sz="1600" dirty="0" smtClean="0">
                <a:solidFill>
                  <a:srgbClr val="FFFFFF"/>
                </a:solidFill>
                <a:latin typeface="+mn-lt"/>
              </a:rPr>
              <a:t>The winning images will appear in high-circulation publications, providing great exposure for the successful entrants. </a:t>
            </a:r>
          </a:p>
          <a:p>
            <a:pPr marL="0" eaLnBrk="1" hangingPunct="1">
              <a:spcBef>
                <a:spcPts val="0"/>
              </a:spcBef>
              <a:buClrTx/>
              <a:buSzTx/>
            </a:pPr>
            <a:endParaRPr lang="en-GB" sz="1600" dirty="0" smtClean="0">
              <a:solidFill>
                <a:srgbClr val="FFFFFF"/>
              </a:solidFill>
              <a:latin typeface="+mn-lt"/>
            </a:endParaRPr>
          </a:p>
          <a:p>
            <a:pPr marL="0" eaLnBrk="1" hangingPunct="1">
              <a:spcBef>
                <a:spcPts val="0"/>
              </a:spcBef>
              <a:buClrTx/>
              <a:buSzTx/>
            </a:pPr>
            <a:r>
              <a:rPr lang="en-GB" sz="1600" dirty="0" smtClean="0">
                <a:solidFill>
                  <a:srgbClr val="FFFFFF"/>
                </a:solidFill>
                <a:latin typeface="+mn-lt"/>
              </a:rPr>
              <a:t>The competition has four categories; Electron Microscopy - Physical Science, Electron Microscopy - Life Science, Light Microscopy - Physical Science, and Light Microscopy - Life Science.</a:t>
            </a:r>
          </a:p>
          <a:p>
            <a:pPr marL="0" eaLnBrk="1" hangingPunct="1">
              <a:spcBef>
                <a:spcPts val="0"/>
              </a:spcBef>
              <a:buClrTx/>
              <a:buSzTx/>
            </a:pPr>
            <a:endParaRPr lang="en-GB" sz="1600" dirty="0" smtClean="0">
              <a:solidFill>
                <a:srgbClr val="FFFFFF"/>
              </a:solidFill>
              <a:latin typeface="Gill Sans MT" pitchFamily="34" charset="0"/>
            </a:endParaRPr>
          </a:p>
          <a:p>
            <a:pPr marL="0" eaLnBrk="1" hangingPunct="1">
              <a:spcBef>
                <a:spcPts val="0"/>
              </a:spcBef>
              <a:buClrTx/>
              <a:buSzTx/>
            </a:pPr>
            <a:r>
              <a:rPr lang="en-GB" sz="1600" dirty="0" smtClean="0">
                <a:solidFill>
                  <a:srgbClr val="FFFFFF"/>
                </a:solidFill>
                <a:latin typeface="Gill Sans MT" pitchFamily="34" charset="0"/>
              </a:rPr>
              <a:t>The following prizes have been offered so far:</a:t>
            </a:r>
          </a:p>
          <a:p>
            <a:pPr marL="0" algn="ctr" eaLnBrk="1" hangingPunct="1">
              <a:spcBef>
                <a:spcPts val="0"/>
              </a:spcBef>
              <a:buClrTx/>
              <a:buSzTx/>
            </a:pPr>
            <a:endParaRPr lang="en-GB" sz="1600" dirty="0">
              <a:solidFill>
                <a:srgbClr val="FFFFFF"/>
              </a:solidFill>
              <a:latin typeface="Gill Sans MT" pitchFamily="34" charset="0"/>
            </a:endParaRPr>
          </a:p>
          <a:p>
            <a:pPr marL="0" algn="ctr" eaLnBrk="1" hangingPunct="1">
              <a:spcBef>
                <a:spcPts val="0"/>
              </a:spcBef>
              <a:buClrTx/>
              <a:buSzTx/>
            </a:pPr>
            <a:r>
              <a:rPr lang="en-GB" sz="1600" dirty="0" smtClean="0">
                <a:solidFill>
                  <a:srgbClr val="FFFFFF"/>
                </a:solidFill>
                <a:latin typeface="Gill Sans MT" pitchFamily="34" charset="0"/>
              </a:rPr>
              <a:t>Cash</a:t>
            </a:r>
          </a:p>
          <a:p>
            <a:pPr marL="0" algn="ctr" eaLnBrk="1" hangingPunct="1">
              <a:spcBef>
                <a:spcPts val="0"/>
              </a:spcBef>
              <a:buClrTx/>
              <a:buSzTx/>
            </a:pPr>
            <a:r>
              <a:rPr lang="en-GB" sz="1600" dirty="0" smtClean="0">
                <a:solidFill>
                  <a:srgbClr val="FFFFFF"/>
                </a:solidFill>
                <a:latin typeface="Gill Sans MT" pitchFamily="34" charset="0"/>
              </a:rPr>
              <a:t>iPod </a:t>
            </a:r>
            <a:r>
              <a:rPr lang="en-GB" sz="1600" dirty="0" err="1" smtClean="0">
                <a:solidFill>
                  <a:srgbClr val="FFFFFF"/>
                </a:solidFill>
                <a:latin typeface="Gill Sans MT" pitchFamily="34" charset="0"/>
              </a:rPr>
              <a:t>Nano</a:t>
            </a:r>
            <a:r>
              <a:rPr lang="en-GB" sz="1600" dirty="0" smtClean="0">
                <a:solidFill>
                  <a:srgbClr val="FFFFFF"/>
                </a:solidFill>
                <a:latin typeface="Gill Sans MT" pitchFamily="34" charset="0"/>
              </a:rPr>
              <a:t> </a:t>
            </a:r>
          </a:p>
          <a:p>
            <a:pPr marL="0" algn="ctr" eaLnBrk="1" hangingPunct="1">
              <a:spcBef>
                <a:spcPts val="0"/>
              </a:spcBef>
              <a:buClrTx/>
              <a:buSzTx/>
            </a:pPr>
            <a:r>
              <a:rPr lang="en-GB" sz="1600" dirty="0" err="1" smtClean="0">
                <a:solidFill>
                  <a:srgbClr val="FFFFFF"/>
                </a:solidFill>
                <a:latin typeface="Gill Sans MT" pitchFamily="34" charset="0"/>
              </a:rPr>
              <a:t>iPad</a:t>
            </a:r>
            <a:r>
              <a:rPr lang="en-GB" sz="1600" dirty="0" smtClean="0">
                <a:solidFill>
                  <a:srgbClr val="FFFFFF"/>
                </a:solidFill>
                <a:latin typeface="Gill Sans MT" pitchFamily="34" charset="0"/>
              </a:rPr>
              <a:t> </a:t>
            </a:r>
          </a:p>
          <a:p>
            <a:pPr marL="0" algn="ctr" eaLnBrk="1" hangingPunct="1">
              <a:spcBef>
                <a:spcPts val="0"/>
              </a:spcBef>
              <a:buClrTx/>
              <a:buSzTx/>
            </a:pPr>
            <a:r>
              <a:rPr lang="en-GB" sz="1600" smtClean="0">
                <a:solidFill>
                  <a:srgbClr val="FFFFFF"/>
                </a:solidFill>
                <a:latin typeface="Gill Sans MT" pitchFamily="34" charset="0"/>
              </a:rPr>
              <a:t>Compact Digital </a:t>
            </a:r>
            <a:r>
              <a:rPr lang="en-GB" sz="1600" dirty="0" smtClean="0">
                <a:solidFill>
                  <a:srgbClr val="FFFFFF"/>
                </a:solidFill>
                <a:latin typeface="Gill Sans MT" pitchFamily="34" charset="0"/>
              </a:rPr>
              <a:t>Camera with Carl </a:t>
            </a:r>
            <a:r>
              <a:rPr lang="en-GB" sz="1600" dirty="0" err="1" smtClean="0">
                <a:solidFill>
                  <a:srgbClr val="FFFFFF"/>
                </a:solidFill>
                <a:latin typeface="Gill Sans MT" pitchFamily="34" charset="0"/>
              </a:rPr>
              <a:t>Zeiss</a:t>
            </a:r>
            <a:r>
              <a:rPr lang="en-GB" sz="1600" dirty="0" smtClean="0">
                <a:solidFill>
                  <a:srgbClr val="FFFFFF"/>
                </a:solidFill>
                <a:latin typeface="Gill Sans MT" pitchFamily="34" charset="0"/>
              </a:rPr>
              <a:t> lens</a:t>
            </a:r>
          </a:p>
          <a:p>
            <a:pPr marL="0" algn="ctr" eaLnBrk="1" hangingPunct="1">
              <a:spcBef>
                <a:spcPts val="0"/>
              </a:spcBef>
              <a:buClrTx/>
              <a:buSzTx/>
            </a:pPr>
            <a:r>
              <a:rPr lang="en-GB" sz="1600" dirty="0" smtClean="0">
                <a:solidFill>
                  <a:srgbClr val="FFFFFF"/>
                </a:solidFill>
                <a:latin typeface="Gill Sans MT" pitchFamily="34" charset="0"/>
              </a:rPr>
              <a:t>Portable Hard Drive</a:t>
            </a:r>
          </a:p>
          <a:p>
            <a:pPr marL="0" eaLnBrk="1" hangingPunct="1">
              <a:spcBef>
                <a:spcPts val="0"/>
              </a:spcBef>
              <a:buClrTx/>
              <a:buSzTx/>
            </a:pPr>
            <a:endParaRPr lang="en-GB" sz="1100" dirty="0" smtClean="0">
              <a:solidFill>
                <a:srgbClr val="FFFFFF"/>
              </a:solidFill>
              <a:latin typeface="Gill Sans MT" pitchFamily="34" charset="0"/>
            </a:endParaRPr>
          </a:p>
          <a:p>
            <a:pPr eaLnBrk="1" hangingPunct="1">
              <a:lnSpc>
                <a:spcPct val="90000"/>
              </a:lnSpc>
              <a:spcBef>
                <a:spcPts val="800"/>
              </a:spcBef>
              <a:buClrTx/>
              <a:buSzTx/>
              <a:buFontTx/>
              <a:buNone/>
            </a:pPr>
            <a:endParaRPr lang="en-GB" sz="1100" dirty="0">
              <a:solidFill>
                <a:srgbClr val="FFFFFF"/>
              </a:solidFill>
              <a:latin typeface="Gill Sans MT" pitchFamily="34" charset="0"/>
            </a:endParaRPr>
          </a:p>
        </p:txBody>
      </p:sp>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2123728" y="0"/>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GB" sz="4400" dirty="0" smtClean="0">
                <a:solidFill>
                  <a:srgbClr val="FFFFFF"/>
                </a:solidFill>
                <a:latin typeface="Gill Sans MT" pitchFamily="34" charset="0"/>
              </a:rPr>
              <a:t>Agenda</a:t>
            </a:r>
            <a:endParaRPr lang="en-GB" sz="4400" dirty="0">
              <a:solidFill>
                <a:srgbClr val="FFFFFF"/>
              </a:solidFill>
              <a:latin typeface="Gill Sans MT" pitchFamily="34" charset="0"/>
            </a:endParaRPr>
          </a:p>
        </p:txBody>
      </p:sp>
      <p:sp>
        <p:nvSpPr>
          <p:cNvPr id="4099" name="Text Box 2"/>
          <p:cNvSpPr txBox="1">
            <a:spLocks noChangeArrowheads="1"/>
          </p:cNvSpPr>
          <p:nvPr/>
        </p:nvSpPr>
        <p:spPr bwMode="auto">
          <a:xfrm>
            <a:off x="2051720" y="980728"/>
            <a:ext cx="6634733" cy="5181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9pPr>
          </a:lstStyle>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Welcome and Event Overview - Professor Tony Wilson, RMS President</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Scientific Programme - Dr Debbie Stokes, emc2012 Chair</a:t>
            </a:r>
          </a:p>
          <a:p>
            <a:pPr eaLnBrk="1" hangingPunct="1">
              <a:spcBef>
                <a:spcPts val="800"/>
              </a:spcBef>
              <a:buClr>
                <a:srgbClr val="FFFFFF"/>
              </a:buClr>
              <a:buFont typeface="Arial" charset="0"/>
              <a:buChar char="•"/>
            </a:pPr>
            <a:r>
              <a:rPr lang="en-GB" sz="2400" b="1" dirty="0" smtClean="0">
                <a:solidFill>
                  <a:srgbClr val="FFFFFF"/>
                </a:solidFill>
                <a:latin typeface="Gill Sans MT" pitchFamily="34" charset="0"/>
              </a:rPr>
              <a:t>Exhibition and other Events in the Hall – Ms Allison Winton, RMS Event Director</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Event Promotion – Mr Rod Shipley, RMS CAB Chair</a:t>
            </a:r>
          </a:p>
          <a:p>
            <a:pPr eaLnBrk="1" hangingPunct="1">
              <a:spcBef>
                <a:spcPts val="800"/>
              </a:spcBef>
              <a:buClr>
                <a:srgbClr val="FFFFFF"/>
              </a:buClr>
              <a:buFont typeface="Arial" charset="0"/>
              <a:buChar char="•"/>
            </a:pPr>
            <a:r>
              <a:rPr lang="en-GB" sz="2400" dirty="0">
                <a:solidFill>
                  <a:schemeClr val="bg1">
                    <a:lumMod val="85000"/>
                  </a:schemeClr>
                </a:solidFill>
                <a:latin typeface="Gill Sans MT" pitchFamily="34" charset="0"/>
              </a:rPr>
              <a:t>Delegate Social </a:t>
            </a:r>
            <a:r>
              <a:rPr lang="en-GB" sz="2400" dirty="0" smtClean="0">
                <a:solidFill>
                  <a:schemeClr val="bg1">
                    <a:lumMod val="85000"/>
                  </a:schemeClr>
                </a:solidFill>
                <a:latin typeface="Gill Sans MT" pitchFamily="34" charset="0"/>
              </a:rPr>
              <a:t>Programme </a:t>
            </a:r>
            <a:r>
              <a:rPr lang="en-GB" sz="2400" dirty="0">
                <a:solidFill>
                  <a:schemeClr val="bg1">
                    <a:lumMod val="85000"/>
                  </a:schemeClr>
                </a:solidFill>
                <a:latin typeface="Gill Sans MT" pitchFamily="34" charset="0"/>
              </a:rPr>
              <a:t>– Ms Allison </a:t>
            </a:r>
            <a:r>
              <a:rPr lang="en-GB" sz="2400" dirty="0" smtClean="0">
                <a:solidFill>
                  <a:schemeClr val="bg1">
                    <a:lumMod val="85000"/>
                  </a:schemeClr>
                </a:solidFill>
                <a:latin typeface="Gill Sans MT" pitchFamily="34" charset="0"/>
              </a:rPr>
              <a:t>Winton</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Logistics – Ms Allison Winton</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Meet the Team</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Venue Tour</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Lunch</a:t>
            </a:r>
          </a:p>
        </p:txBody>
      </p:sp>
      <p:pic>
        <p:nvPicPr>
          <p:cNvPr id="102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extLst>
      <p:ext uri="{BB962C8B-B14F-4D97-AF65-F5344CB8AC3E}">
        <p14:creationId xmlns="" xmlns:p14="http://schemas.microsoft.com/office/powerpoint/2010/main" val="8255305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2124075" y="274638"/>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GB" sz="4400" dirty="0">
                <a:solidFill>
                  <a:srgbClr val="FFFFFF"/>
                </a:solidFill>
                <a:latin typeface="Gill Sans MT" pitchFamily="34" charset="0"/>
              </a:rPr>
              <a:t>Exhibition</a:t>
            </a:r>
          </a:p>
        </p:txBody>
      </p:sp>
      <p:sp>
        <p:nvSpPr>
          <p:cNvPr id="10243" name="Text Box 2"/>
          <p:cNvSpPr txBox="1">
            <a:spLocks noChangeArrowheads="1"/>
          </p:cNvSpPr>
          <p:nvPr/>
        </p:nvSpPr>
        <p:spPr bwMode="auto">
          <a:xfrm>
            <a:off x="2147888" y="1509713"/>
            <a:ext cx="6840537" cy="446405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9pPr>
          </a:lstStyle>
          <a:p>
            <a:pPr eaLnBrk="1" hangingPunct="1">
              <a:spcBef>
                <a:spcPts val="700"/>
              </a:spcBef>
              <a:buClr>
                <a:srgbClr val="FFFFFF"/>
              </a:buClr>
              <a:buFont typeface="Arial" charset="0"/>
              <a:buChar char="•"/>
            </a:pPr>
            <a:r>
              <a:rPr lang="en-GB" sz="2000" dirty="0">
                <a:solidFill>
                  <a:srgbClr val="FFFFFF"/>
                </a:solidFill>
                <a:latin typeface="Gill Sans MT" pitchFamily="34" charset="0"/>
              </a:rPr>
              <a:t>Monday 17</a:t>
            </a:r>
            <a:r>
              <a:rPr lang="en-GB" sz="2000" baseline="30000" dirty="0">
                <a:solidFill>
                  <a:srgbClr val="FFFFFF"/>
                </a:solidFill>
                <a:latin typeface="Gill Sans MT" pitchFamily="34" charset="0"/>
              </a:rPr>
              <a:t>th</a:t>
            </a:r>
            <a:r>
              <a:rPr lang="en-GB" sz="2000" dirty="0">
                <a:solidFill>
                  <a:srgbClr val="FFFFFF"/>
                </a:solidFill>
                <a:latin typeface="Gill Sans MT" pitchFamily="34" charset="0"/>
              </a:rPr>
              <a:t> </a:t>
            </a:r>
            <a:r>
              <a:rPr lang="en-GB" sz="2000" dirty="0" smtClean="0">
                <a:solidFill>
                  <a:srgbClr val="FFFFFF"/>
                </a:solidFill>
                <a:latin typeface="Gill Sans MT" pitchFamily="34" charset="0"/>
              </a:rPr>
              <a:t>(09.30) </a:t>
            </a:r>
            <a:r>
              <a:rPr lang="en-GB" sz="2000" dirty="0">
                <a:solidFill>
                  <a:srgbClr val="FFFFFF"/>
                </a:solidFill>
                <a:latin typeface="Gill Sans MT" pitchFamily="34" charset="0"/>
              </a:rPr>
              <a:t>– Friday 21</a:t>
            </a:r>
            <a:r>
              <a:rPr lang="en-GB" sz="2000" baseline="30000" dirty="0">
                <a:solidFill>
                  <a:srgbClr val="FFFFFF"/>
                </a:solidFill>
                <a:latin typeface="Gill Sans MT" pitchFamily="34" charset="0"/>
              </a:rPr>
              <a:t>st</a:t>
            </a:r>
            <a:r>
              <a:rPr lang="en-GB" sz="2000" dirty="0">
                <a:solidFill>
                  <a:srgbClr val="FFFFFF"/>
                </a:solidFill>
                <a:latin typeface="Gill Sans MT" pitchFamily="34" charset="0"/>
              </a:rPr>
              <a:t> (</a:t>
            </a:r>
            <a:r>
              <a:rPr lang="en-GB" sz="2000" dirty="0" smtClean="0">
                <a:solidFill>
                  <a:srgbClr val="FFFFFF"/>
                </a:solidFill>
                <a:latin typeface="Gill Sans MT" pitchFamily="34" charset="0"/>
              </a:rPr>
              <a:t>14.00</a:t>
            </a:r>
            <a:r>
              <a:rPr lang="en-GB" sz="2000" dirty="0">
                <a:solidFill>
                  <a:srgbClr val="FFFFFF"/>
                </a:solidFill>
                <a:latin typeface="Gill Sans MT" pitchFamily="34" charset="0"/>
              </a:rPr>
              <a:t>) September 2012</a:t>
            </a:r>
          </a:p>
          <a:p>
            <a:pPr eaLnBrk="1" hangingPunct="1">
              <a:spcBef>
                <a:spcPts val="700"/>
              </a:spcBef>
              <a:buClr>
                <a:srgbClr val="FFFFFF"/>
              </a:buClr>
              <a:buFont typeface="Arial" charset="0"/>
              <a:buChar char="•"/>
            </a:pPr>
            <a:r>
              <a:rPr lang="en-GB" sz="2000" b="1" dirty="0" smtClean="0">
                <a:solidFill>
                  <a:srgbClr val="FFFFFF"/>
                </a:solidFill>
                <a:latin typeface="Gill Sans MT" pitchFamily="34" charset="0"/>
              </a:rPr>
              <a:t>95 </a:t>
            </a:r>
            <a:r>
              <a:rPr lang="en-GB" sz="2000" b="1" dirty="0">
                <a:solidFill>
                  <a:srgbClr val="FFFFFF"/>
                </a:solidFill>
                <a:latin typeface="Gill Sans MT" pitchFamily="34" charset="0"/>
              </a:rPr>
              <a:t>confirmed stand bookings </a:t>
            </a:r>
            <a:r>
              <a:rPr lang="en-GB" sz="2000" dirty="0">
                <a:solidFill>
                  <a:srgbClr val="FFFFFF"/>
                </a:solidFill>
                <a:latin typeface="Gill Sans MT" pitchFamily="34" charset="0"/>
              </a:rPr>
              <a:t>since exhibition space went on sale December 2010</a:t>
            </a:r>
          </a:p>
          <a:p>
            <a:pPr eaLnBrk="1" hangingPunct="1">
              <a:spcBef>
                <a:spcPts val="700"/>
              </a:spcBef>
              <a:buClr>
                <a:srgbClr val="FFFFFF"/>
              </a:buClr>
              <a:buFont typeface="Arial" charset="0"/>
              <a:buChar char="•"/>
            </a:pPr>
            <a:r>
              <a:rPr lang="en-GB" sz="2000" dirty="0">
                <a:solidFill>
                  <a:srgbClr val="FFFFFF"/>
                </a:solidFill>
                <a:latin typeface="Gill Sans MT" pitchFamily="34" charset="0"/>
              </a:rPr>
              <a:t>Well over </a:t>
            </a:r>
            <a:r>
              <a:rPr lang="en-GB" sz="2000" dirty="0" smtClean="0">
                <a:solidFill>
                  <a:srgbClr val="FFFFFF"/>
                </a:solidFill>
                <a:latin typeface="Gill Sans MT" pitchFamily="34" charset="0"/>
              </a:rPr>
              <a:t>three-quarters </a:t>
            </a:r>
            <a:r>
              <a:rPr lang="en-GB" sz="2000" dirty="0">
                <a:solidFill>
                  <a:srgbClr val="FFFFFF"/>
                </a:solidFill>
                <a:latin typeface="Gill Sans MT" pitchFamily="34" charset="0"/>
              </a:rPr>
              <a:t>of stand space sold</a:t>
            </a:r>
          </a:p>
          <a:p>
            <a:pPr eaLnBrk="1" hangingPunct="1">
              <a:spcBef>
                <a:spcPts val="700"/>
              </a:spcBef>
              <a:buClr>
                <a:srgbClr val="FFFFFF"/>
              </a:buClr>
              <a:buFont typeface="Arial" charset="0"/>
              <a:buChar char="•"/>
            </a:pPr>
            <a:r>
              <a:rPr lang="en-GB" sz="2000" dirty="0">
                <a:solidFill>
                  <a:srgbClr val="FFFFFF"/>
                </a:solidFill>
                <a:latin typeface="Gill Sans MT" pitchFamily="34" charset="0"/>
              </a:rPr>
              <a:t>Excellent opportunities for exhibitors and delegates</a:t>
            </a:r>
          </a:p>
          <a:p>
            <a:pPr eaLnBrk="1" hangingPunct="1">
              <a:spcBef>
                <a:spcPts val="700"/>
              </a:spcBef>
              <a:buClr>
                <a:srgbClr val="FFFFFF"/>
              </a:buClr>
              <a:buFont typeface="Arial" charset="0"/>
              <a:buChar char="•"/>
            </a:pPr>
            <a:r>
              <a:rPr lang="en-GB" sz="2000" dirty="0">
                <a:solidFill>
                  <a:srgbClr val="FFFFFF"/>
                </a:solidFill>
                <a:latin typeface="Gill Sans MT" pitchFamily="34" charset="0"/>
              </a:rPr>
              <a:t>Four workshop theatres</a:t>
            </a:r>
          </a:p>
          <a:p>
            <a:pPr eaLnBrk="1" hangingPunct="1">
              <a:spcBef>
                <a:spcPts val="700"/>
              </a:spcBef>
              <a:buClr>
                <a:srgbClr val="FFFFFF"/>
              </a:buClr>
              <a:buFont typeface="Arial" charset="0"/>
              <a:buChar char="•"/>
            </a:pPr>
            <a:r>
              <a:rPr lang="en-GB" sz="2000" dirty="0">
                <a:solidFill>
                  <a:srgbClr val="FFFFFF"/>
                </a:solidFill>
                <a:latin typeface="Gill Sans MT" pitchFamily="34" charset="0"/>
              </a:rPr>
              <a:t>Poster village (space for 400 posters)</a:t>
            </a:r>
          </a:p>
          <a:p>
            <a:pPr eaLnBrk="1" hangingPunct="1">
              <a:spcBef>
                <a:spcPts val="700"/>
              </a:spcBef>
              <a:buClr>
                <a:srgbClr val="FFFFFF"/>
              </a:buClr>
              <a:buFont typeface="Arial" charset="0"/>
              <a:buChar char="•"/>
            </a:pPr>
            <a:r>
              <a:rPr lang="en-GB" sz="2000" dirty="0">
                <a:solidFill>
                  <a:srgbClr val="FFFFFF"/>
                </a:solidFill>
                <a:latin typeface="Gill Sans MT" pitchFamily="34" charset="0"/>
              </a:rPr>
              <a:t>Floor plan and exhibitor listing on next slides</a:t>
            </a:r>
          </a:p>
        </p:txBody>
      </p:sp>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pic>
        <p:nvPicPr>
          <p:cNvPr id="3" name="Picture 2"/>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2012927" y="0"/>
            <a:ext cx="7131073" cy="6858000"/>
          </a:xfrm>
          <a:prstGeom prst="rect">
            <a:avLst/>
          </a:prstGeom>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7375E"/>
        </a:solidFill>
        <a:effectLst/>
      </p:bgPr>
    </p:bg>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2123728" y="0"/>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GB" sz="4400" dirty="0" smtClean="0">
                <a:solidFill>
                  <a:srgbClr val="FFFFFF"/>
                </a:solidFill>
                <a:latin typeface="Gill Sans MT" pitchFamily="34" charset="0"/>
              </a:rPr>
              <a:t>Agenda</a:t>
            </a:r>
            <a:endParaRPr lang="en-GB" sz="4400" dirty="0">
              <a:solidFill>
                <a:srgbClr val="FFFFFF"/>
              </a:solidFill>
              <a:latin typeface="Gill Sans MT" pitchFamily="34" charset="0"/>
            </a:endParaRPr>
          </a:p>
        </p:txBody>
      </p:sp>
      <p:sp>
        <p:nvSpPr>
          <p:cNvPr id="4099" name="Text Box 2"/>
          <p:cNvSpPr txBox="1">
            <a:spLocks noChangeArrowheads="1"/>
          </p:cNvSpPr>
          <p:nvPr/>
        </p:nvSpPr>
        <p:spPr bwMode="auto">
          <a:xfrm>
            <a:off x="2051720" y="980728"/>
            <a:ext cx="6634733" cy="5181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9pPr>
          </a:lstStyle>
          <a:p>
            <a:pPr eaLnBrk="1" hangingPunct="1">
              <a:spcBef>
                <a:spcPts val="800"/>
              </a:spcBef>
              <a:buClr>
                <a:srgbClr val="FFFFFF"/>
              </a:buClr>
              <a:buFont typeface="Arial" charset="0"/>
              <a:buChar char="•"/>
            </a:pPr>
            <a:r>
              <a:rPr lang="en-GB" sz="2400" b="1" dirty="0" smtClean="0">
                <a:solidFill>
                  <a:srgbClr val="FFFFFF"/>
                </a:solidFill>
                <a:latin typeface="Gill Sans MT" pitchFamily="34" charset="0"/>
              </a:rPr>
              <a:t>Welcome and Event Overview - Professor Tony Wilson, RMS President</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Scientific Programme - Dr Debbie Stokes, emc2012 Chair</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Exhibition and other Events in the Hall – Ms Allison Winton, RMS Event Director</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Event Promotion – Mr Rod Shipley, RMS CAB Chair</a:t>
            </a:r>
          </a:p>
          <a:p>
            <a:pPr eaLnBrk="1" hangingPunct="1">
              <a:spcBef>
                <a:spcPts val="800"/>
              </a:spcBef>
              <a:buClr>
                <a:srgbClr val="FFFFFF"/>
              </a:buClr>
              <a:buFont typeface="Arial" charset="0"/>
              <a:buChar char="•"/>
            </a:pPr>
            <a:r>
              <a:rPr lang="en-GB" sz="2400" dirty="0">
                <a:solidFill>
                  <a:schemeClr val="bg1">
                    <a:lumMod val="85000"/>
                  </a:schemeClr>
                </a:solidFill>
                <a:latin typeface="Gill Sans MT" pitchFamily="34" charset="0"/>
              </a:rPr>
              <a:t>Delegate Social </a:t>
            </a:r>
            <a:r>
              <a:rPr lang="en-GB" sz="2400" dirty="0" smtClean="0">
                <a:solidFill>
                  <a:schemeClr val="bg1">
                    <a:lumMod val="85000"/>
                  </a:schemeClr>
                </a:solidFill>
                <a:latin typeface="Gill Sans MT" pitchFamily="34" charset="0"/>
              </a:rPr>
              <a:t>Programme </a:t>
            </a:r>
            <a:r>
              <a:rPr lang="en-GB" sz="2400" dirty="0">
                <a:solidFill>
                  <a:schemeClr val="bg1">
                    <a:lumMod val="85000"/>
                  </a:schemeClr>
                </a:solidFill>
                <a:latin typeface="Gill Sans MT" pitchFamily="34" charset="0"/>
              </a:rPr>
              <a:t>– Ms Allison </a:t>
            </a:r>
            <a:r>
              <a:rPr lang="en-GB" sz="2400" dirty="0" smtClean="0">
                <a:solidFill>
                  <a:schemeClr val="bg1">
                    <a:lumMod val="85000"/>
                  </a:schemeClr>
                </a:solidFill>
                <a:latin typeface="Gill Sans MT" pitchFamily="34" charset="0"/>
              </a:rPr>
              <a:t>Winton</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Logistics – Ms Allison Winton</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Meet the Team</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Venue Tour</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Lunch</a:t>
            </a:r>
          </a:p>
        </p:txBody>
      </p:sp>
      <p:pic>
        <p:nvPicPr>
          <p:cNvPr id="102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ctrTitle"/>
          </p:nvPr>
        </p:nvSpPr>
        <p:spPr>
          <a:xfrm>
            <a:off x="2124075" y="115888"/>
            <a:ext cx="6769100" cy="720725"/>
          </a:xfrm>
        </p:spPr>
        <p:txBody>
          <a:bodyPr/>
          <a:lstStyle/>
          <a:p>
            <a:r>
              <a:rPr lang="en-GB" dirty="0" smtClean="0"/>
              <a:t>Exhibitor Listing</a:t>
            </a:r>
          </a:p>
        </p:txBody>
      </p:sp>
      <p:sp>
        <p:nvSpPr>
          <p:cNvPr id="12291" name="Subtitle 3"/>
          <p:cNvSpPr>
            <a:spLocks noGrp="1"/>
          </p:cNvSpPr>
          <p:nvPr>
            <p:ph type="subTitle" idx="1"/>
          </p:nvPr>
        </p:nvSpPr>
        <p:spPr>
          <a:xfrm>
            <a:off x="2051050" y="941388"/>
            <a:ext cx="2376934" cy="5916612"/>
          </a:xfrm>
        </p:spPr>
        <p:txBody>
          <a:bodyPr/>
          <a:lstStyle/>
          <a:p>
            <a:pPr algn="l">
              <a:spcBef>
                <a:spcPct val="0"/>
              </a:spcBef>
            </a:pPr>
            <a:endParaRPr lang="en-GB" sz="1400" dirty="0" smtClean="0">
              <a:ea typeface="Calibri" pitchFamily="34" charset="0"/>
              <a:cs typeface="Times New Roman" pitchFamily="18" charset="0"/>
            </a:endParaRPr>
          </a:p>
          <a:p>
            <a:pPr algn="l">
              <a:spcBef>
                <a:spcPct val="0"/>
              </a:spcBef>
            </a:pPr>
            <a:r>
              <a:rPr lang="en-GB" sz="1400" dirty="0" smtClean="0">
                <a:ea typeface="Calibri" pitchFamily="34" charset="0"/>
                <a:cs typeface="Times New Roman" pitchFamily="18" charset="0"/>
              </a:rPr>
              <a:t>3DHISTECH Ltd</a:t>
            </a:r>
          </a:p>
          <a:p>
            <a:pPr algn="l">
              <a:spcBef>
                <a:spcPct val="0"/>
              </a:spcBef>
            </a:pPr>
            <a:endParaRPr lang="en-GB" sz="1400" dirty="0" smtClean="0">
              <a:ea typeface="Calibri" pitchFamily="34" charset="0"/>
              <a:cs typeface="Times New Roman" pitchFamily="18" charset="0"/>
            </a:endParaRPr>
          </a:p>
          <a:p>
            <a:pPr algn="l">
              <a:spcBef>
                <a:spcPct val="0"/>
              </a:spcBef>
            </a:pPr>
            <a:r>
              <a:rPr lang="en-GB" sz="1400" dirty="0" smtClean="0">
                <a:ea typeface="Calibri" pitchFamily="34" charset="0"/>
                <a:cs typeface="Times New Roman" pitchFamily="18" charset="0"/>
              </a:rPr>
              <a:t>Acutance Scientific Ltd</a:t>
            </a:r>
          </a:p>
          <a:p>
            <a:pPr algn="l">
              <a:spcBef>
                <a:spcPct val="0"/>
              </a:spcBef>
            </a:pPr>
            <a:r>
              <a:rPr lang="en-GB" sz="1200" dirty="0" smtClean="0">
                <a:ea typeface="Calibri" pitchFamily="34" charset="0"/>
                <a:cs typeface="Times New Roman" pitchFamily="18" charset="0"/>
              </a:rPr>
              <a:t>(</a:t>
            </a:r>
            <a:r>
              <a:rPr lang="en-GB" sz="1200" dirty="0" err="1" smtClean="0">
                <a:ea typeface="Calibri" pitchFamily="34" charset="0"/>
                <a:cs typeface="Times New Roman" pitchFamily="18" charset="0"/>
              </a:rPr>
              <a:t>Cameca</a:t>
            </a:r>
            <a:r>
              <a:rPr lang="en-GB" sz="1200" dirty="0" smtClean="0">
                <a:ea typeface="Calibri" pitchFamily="34" charset="0"/>
                <a:cs typeface="Times New Roman" pitchFamily="18" charset="0"/>
              </a:rPr>
              <a:t> and </a:t>
            </a:r>
            <a:r>
              <a:rPr lang="en-GB" sz="1200" dirty="0" err="1" smtClean="0">
                <a:ea typeface="Calibri" pitchFamily="34" charset="0"/>
                <a:cs typeface="Times New Roman" pitchFamily="18" charset="0"/>
              </a:rPr>
              <a:t>Klocke</a:t>
            </a:r>
            <a:r>
              <a:rPr lang="en-GB" sz="1200" dirty="0" smtClean="0">
                <a:ea typeface="Calibri" pitchFamily="34" charset="0"/>
                <a:cs typeface="Times New Roman" pitchFamily="18" charset="0"/>
              </a:rPr>
              <a:t> </a:t>
            </a:r>
            <a:r>
              <a:rPr lang="en-GB" sz="1200" dirty="0" err="1" smtClean="0">
                <a:ea typeface="Calibri" pitchFamily="34" charset="0"/>
                <a:cs typeface="Times New Roman" pitchFamily="18" charset="0"/>
              </a:rPr>
              <a:t>Nanotechnik</a:t>
            </a:r>
            <a:r>
              <a:rPr lang="en-GB" sz="1200" dirty="0" smtClean="0">
                <a:ea typeface="Calibri" pitchFamily="34" charset="0"/>
                <a:cs typeface="Times New Roman" pitchFamily="18" charset="0"/>
              </a:rPr>
              <a:t>)</a:t>
            </a:r>
            <a:r>
              <a:rPr lang="en-GB" sz="1400" dirty="0" smtClean="0">
                <a:ea typeface="Calibri" pitchFamily="34" charset="0"/>
                <a:cs typeface="Times New Roman" pitchFamily="18" charset="0"/>
              </a:rPr>
              <a:t>	</a:t>
            </a:r>
          </a:p>
          <a:p>
            <a:pPr algn="l">
              <a:spcBef>
                <a:spcPct val="0"/>
              </a:spcBef>
            </a:pPr>
            <a:r>
              <a:rPr lang="en-GB" sz="1400" dirty="0" smtClean="0">
                <a:ea typeface="Calibri" pitchFamily="34" charset="0"/>
                <a:cs typeface="Times New Roman" pitchFamily="18" charset="0"/>
              </a:rPr>
              <a:t>Agar Scientific Limited	</a:t>
            </a:r>
          </a:p>
          <a:p>
            <a:pPr algn="l">
              <a:spcBef>
                <a:spcPct val="0"/>
              </a:spcBef>
            </a:pPr>
            <a:r>
              <a:rPr lang="en-GB" sz="1400" dirty="0" smtClean="0">
                <a:ea typeface="Calibri" pitchFamily="34" charset="0"/>
                <a:cs typeface="Times New Roman" pitchFamily="18" charset="0"/>
              </a:rPr>
              <a:t>	</a:t>
            </a:r>
          </a:p>
          <a:p>
            <a:pPr algn="l">
              <a:spcBef>
                <a:spcPct val="0"/>
              </a:spcBef>
            </a:pPr>
            <a:r>
              <a:rPr lang="fr-FR" sz="1400" dirty="0" err="1" smtClean="0">
                <a:ea typeface="Calibri" pitchFamily="34" charset="0"/>
                <a:cs typeface="Times New Roman" pitchFamily="18" charset="0"/>
              </a:rPr>
              <a:t>Agilent</a:t>
            </a:r>
            <a:r>
              <a:rPr lang="fr-FR" sz="1400" dirty="0" smtClean="0">
                <a:ea typeface="Calibri" pitchFamily="34" charset="0"/>
                <a:cs typeface="Times New Roman" pitchFamily="18" charset="0"/>
              </a:rPr>
              <a:t> Technologies					</a:t>
            </a:r>
            <a:endParaRPr lang="en-GB" sz="1400" dirty="0" smtClean="0">
              <a:ea typeface="Calibri" pitchFamily="34" charset="0"/>
              <a:cs typeface="Times New Roman" pitchFamily="18" charset="0"/>
            </a:endParaRPr>
          </a:p>
          <a:p>
            <a:pPr algn="l">
              <a:spcBef>
                <a:spcPct val="0"/>
              </a:spcBef>
            </a:pPr>
            <a:r>
              <a:rPr lang="fr-FR" sz="1400" dirty="0" err="1" smtClean="0">
                <a:ea typeface="Calibri" pitchFamily="34" charset="0"/>
                <a:cs typeface="Times New Roman" pitchFamily="18" charset="0"/>
              </a:rPr>
              <a:t>Alicona</a:t>
            </a:r>
            <a:r>
              <a:rPr lang="fr-FR" sz="1400" dirty="0" smtClean="0">
                <a:ea typeface="Calibri" pitchFamily="34" charset="0"/>
                <a:cs typeface="Times New Roman" pitchFamily="18" charset="0"/>
              </a:rPr>
              <a:t>							</a:t>
            </a:r>
            <a:endParaRPr lang="en-GB" sz="1400" dirty="0" smtClean="0">
              <a:ea typeface="Calibri" pitchFamily="34" charset="0"/>
              <a:cs typeface="Times New Roman" pitchFamily="18" charset="0"/>
            </a:endParaRPr>
          </a:p>
          <a:p>
            <a:pPr algn="l">
              <a:spcBef>
                <a:spcPct val="0"/>
              </a:spcBef>
            </a:pPr>
            <a:r>
              <a:rPr lang="fr-FR" sz="1400" dirty="0" smtClean="0">
                <a:ea typeface="Calibri" pitchFamily="34" charset="0"/>
                <a:cs typeface="Times New Roman" pitchFamily="18" charset="0"/>
              </a:rPr>
              <a:t>Andor </a:t>
            </a:r>
            <a:r>
              <a:rPr lang="fr-FR" sz="1400" dirty="0" err="1" smtClean="0">
                <a:ea typeface="Calibri" pitchFamily="34" charset="0"/>
                <a:cs typeface="Times New Roman" pitchFamily="18" charset="0"/>
              </a:rPr>
              <a:t>Technology</a:t>
            </a:r>
            <a:r>
              <a:rPr lang="fr-FR" sz="1400" dirty="0" smtClean="0">
                <a:ea typeface="Calibri" pitchFamily="34" charset="0"/>
                <a:cs typeface="Times New Roman" pitchFamily="18" charset="0"/>
              </a:rPr>
              <a:t>					</a:t>
            </a:r>
            <a:endParaRPr lang="en-GB" sz="1400" dirty="0" smtClean="0">
              <a:ea typeface="Calibri" pitchFamily="34" charset="0"/>
              <a:cs typeface="Times New Roman" pitchFamily="18" charset="0"/>
            </a:endParaRPr>
          </a:p>
          <a:p>
            <a:pPr algn="l">
              <a:spcBef>
                <a:spcPct val="0"/>
              </a:spcBef>
            </a:pPr>
            <a:r>
              <a:rPr lang="en-GB" sz="1400" dirty="0" smtClean="0">
                <a:ea typeface="Calibri" pitchFamily="34" charset="0"/>
                <a:cs typeface="Times New Roman" pitchFamily="18" charset="0"/>
              </a:rPr>
              <a:t>ASI / Applied Scientific Instrumentation</a:t>
            </a:r>
          </a:p>
          <a:p>
            <a:pPr algn="l">
              <a:spcBef>
                <a:spcPct val="0"/>
              </a:spcBef>
            </a:pPr>
            <a:endParaRPr lang="en-GB" sz="1400" dirty="0" smtClean="0">
              <a:ea typeface="Calibri" pitchFamily="34" charset="0"/>
              <a:cs typeface="Times New Roman" pitchFamily="18" charset="0"/>
            </a:endParaRPr>
          </a:p>
          <a:p>
            <a:pPr algn="l">
              <a:spcBef>
                <a:spcPct val="0"/>
              </a:spcBef>
            </a:pPr>
            <a:r>
              <a:rPr lang="en-GB" sz="1400" dirty="0" smtClean="0">
                <a:ea typeface="Calibri" pitchFamily="34" charset="0"/>
                <a:cs typeface="Times New Roman" pitchFamily="18" charset="0"/>
              </a:rPr>
              <a:t>Asylum Research</a:t>
            </a:r>
          </a:p>
          <a:p>
            <a:pPr algn="l">
              <a:spcBef>
                <a:spcPct val="0"/>
              </a:spcBef>
            </a:pPr>
            <a:endParaRPr lang="en-GB" sz="1400" dirty="0" smtClean="0">
              <a:ea typeface="Calibri" pitchFamily="34" charset="0"/>
              <a:cs typeface="Times New Roman" pitchFamily="18" charset="0"/>
            </a:endParaRPr>
          </a:p>
          <a:p>
            <a:pPr algn="l">
              <a:spcBef>
                <a:spcPct val="0"/>
              </a:spcBef>
            </a:pPr>
            <a:r>
              <a:rPr lang="en-GB" sz="1400" dirty="0" err="1" smtClean="0">
                <a:ea typeface="Calibri" pitchFamily="34" charset="0"/>
                <a:cs typeface="Times New Roman" pitchFamily="18" charset="0"/>
              </a:rPr>
              <a:t>Aurion</a:t>
            </a:r>
            <a:r>
              <a:rPr lang="en-GB" sz="1400" dirty="0" smtClean="0">
                <a:ea typeface="Calibri" pitchFamily="34" charset="0"/>
                <a:cs typeface="Times New Roman" pitchFamily="18" charset="0"/>
              </a:rPr>
              <a:t> </a:t>
            </a:r>
            <a:r>
              <a:rPr lang="en-GB" sz="1400" dirty="0" err="1" smtClean="0">
                <a:ea typeface="Calibri" pitchFamily="34" charset="0"/>
                <a:cs typeface="Times New Roman" pitchFamily="18" charset="0"/>
              </a:rPr>
              <a:t>Immuno</a:t>
            </a:r>
            <a:r>
              <a:rPr lang="en-GB" sz="1400" dirty="0" smtClean="0">
                <a:ea typeface="Calibri" pitchFamily="34" charset="0"/>
                <a:cs typeface="Times New Roman" pitchFamily="18" charset="0"/>
              </a:rPr>
              <a:t> Gold </a:t>
            </a:r>
          </a:p>
          <a:p>
            <a:pPr algn="l">
              <a:spcBef>
                <a:spcPct val="0"/>
              </a:spcBef>
            </a:pPr>
            <a:r>
              <a:rPr lang="en-GB" sz="1400" dirty="0" smtClean="0">
                <a:ea typeface="Calibri" pitchFamily="34" charset="0"/>
                <a:cs typeface="Times New Roman" pitchFamily="18" charset="0"/>
              </a:rPr>
              <a:t>Reagents &amp; Acc</a:t>
            </a:r>
          </a:p>
          <a:p>
            <a:pPr algn="l">
              <a:spcBef>
                <a:spcPct val="0"/>
              </a:spcBef>
            </a:pPr>
            <a:endParaRPr lang="en-GB" sz="1400" dirty="0" smtClean="0">
              <a:ea typeface="Calibri" pitchFamily="34" charset="0"/>
              <a:cs typeface="Times New Roman" pitchFamily="18" charset="0"/>
            </a:endParaRPr>
          </a:p>
          <a:p>
            <a:pPr algn="l">
              <a:spcBef>
                <a:spcPct val="0"/>
              </a:spcBef>
            </a:pPr>
            <a:r>
              <a:rPr lang="en-GB" sz="1400" dirty="0" err="1" smtClean="0">
                <a:ea typeface="Calibri" pitchFamily="34" charset="0"/>
                <a:cs typeface="Times New Roman" pitchFamily="18" charset="0"/>
              </a:rPr>
              <a:t>Bitplane</a:t>
            </a:r>
            <a:r>
              <a:rPr lang="en-GB" sz="1400" dirty="0" smtClean="0">
                <a:ea typeface="Calibri" pitchFamily="34" charset="0"/>
                <a:cs typeface="Times New Roman" pitchFamily="18" charset="0"/>
              </a:rPr>
              <a:t>	</a:t>
            </a:r>
          </a:p>
          <a:p>
            <a:pPr algn="l">
              <a:spcBef>
                <a:spcPct val="0"/>
              </a:spcBef>
            </a:pPr>
            <a:endParaRPr lang="en-GB" sz="1400" dirty="0" smtClean="0">
              <a:ea typeface="Calibri" pitchFamily="34" charset="0"/>
              <a:cs typeface="Times New Roman" pitchFamily="18" charset="0"/>
            </a:endParaRPr>
          </a:p>
          <a:p>
            <a:pPr algn="l">
              <a:spcBef>
                <a:spcPct val="0"/>
              </a:spcBef>
            </a:pPr>
            <a:r>
              <a:rPr lang="en-GB" sz="1400" dirty="0" err="1" smtClean="0">
                <a:ea typeface="Calibri" pitchFamily="34" charset="0"/>
                <a:cs typeface="Times New Roman" pitchFamily="18" charset="0"/>
              </a:rPr>
              <a:t>Bruker</a:t>
            </a:r>
            <a:r>
              <a:rPr lang="en-GB" sz="1400" dirty="0" smtClean="0">
                <a:ea typeface="Calibri" pitchFamily="34" charset="0"/>
                <a:cs typeface="Times New Roman" pitchFamily="18" charset="0"/>
              </a:rPr>
              <a:t> </a:t>
            </a:r>
            <a:r>
              <a:rPr lang="en-GB" sz="1400" dirty="0" err="1" smtClean="0">
                <a:ea typeface="Calibri" pitchFamily="34" charset="0"/>
                <a:cs typeface="Times New Roman" pitchFamily="18" charset="0"/>
              </a:rPr>
              <a:t>Datonics</a:t>
            </a:r>
            <a:r>
              <a:rPr lang="en-GB" sz="1400" dirty="0" smtClean="0">
                <a:ea typeface="Calibri" pitchFamily="34" charset="0"/>
                <a:cs typeface="Times New Roman" pitchFamily="18" charset="0"/>
              </a:rPr>
              <a:t>	</a:t>
            </a:r>
          </a:p>
          <a:p>
            <a:pPr algn="l">
              <a:spcBef>
                <a:spcPct val="0"/>
              </a:spcBef>
            </a:pPr>
            <a:endParaRPr lang="en-GB" sz="1400" dirty="0" smtClean="0">
              <a:ea typeface="Calibri" pitchFamily="34" charset="0"/>
              <a:cs typeface="Times New Roman" pitchFamily="18" charset="0"/>
            </a:endParaRPr>
          </a:p>
          <a:p>
            <a:pPr algn="l">
              <a:spcBef>
                <a:spcPct val="0"/>
              </a:spcBef>
            </a:pPr>
            <a:r>
              <a:rPr lang="en-GB" sz="1400" dirty="0" err="1" smtClean="0">
                <a:ea typeface="Calibri" pitchFamily="34" charset="0"/>
                <a:cs typeface="Times New Roman" pitchFamily="18" charset="0"/>
              </a:rPr>
              <a:t>Bruker</a:t>
            </a:r>
            <a:r>
              <a:rPr lang="en-GB" sz="1400" dirty="0" smtClean="0">
                <a:ea typeface="Calibri" pitchFamily="34" charset="0"/>
                <a:cs typeface="Times New Roman" pitchFamily="18" charset="0"/>
              </a:rPr>
              <a:t> </a:t>
            </a:r>
            <a:r>
              <a:rPr lang="en-GB" sz="1400" dirty="0" err="1" smtClean="0">
                <a:ea typeface="Calibri" pitchFamily="34" charset="0"/>
                <a:cs typeface="Times New Roman" pitchFamily="18" charset="0"/>
              </a:rPr>
              <a:t>Nano</a:t>
            </a:r>
            <a:r>
              <a:rPr lang="en-GB" sz="1400" dirty="0" smtClean="0">
                <a:ea typeface="Calibri" pitchFamily="34" charset="0"/>
                <a:cs typeface="Times New Roman" pitchFamily="18" charset="0"/>
              </a:rPr>
              <a:t> GmbH</a:t>
            </a:r>
          </a:p>
          <a:p>
            <a:pPr algn="l">
              <a:spcBef>
                <a:spcPct val="0"/>
              </a:spcBef>
            </a:pPr>
            <a:endParaRPr lang="en-GB" sz="1400" dirty="0" smtClean="0">
              <a:ea typeface="Calibri" pitchFamily="34" charset="0"/>
              <a:cs typeface="Times New Roman" pitchFamily="18" charset="0"/>
            </a:endParaRPr>
          </a:p>
          <a:p>
            <a:pPr algn="l">
              <a:spcBef>
                <a:spcPct val="0"/>
              </a:spcBef>
            </a:pPr>
            <a:endParaRPr lang="en-GB" sz="1050" dirty="0" smtClean="0">
              <a:ea typeface="Calibri" pitchFamily="34" charset="0"/>
              <a:cs typeface="Times New Roman" pitchFamily="18" charset="0"/>
            </a:endParaRPr>
          </a:p>
          <a:p>
            <a:pPr algn="l">
              <a:spcBef>
                <a:spcPct val="0"/>
              </a:spcBef>
            </a:pPr>
            <a:r>
              <a:rPr lang="en-GB" sz="1050" dirty="0" smtClean="0">
                <a:ea typeface="Calibri" pitchFamily="34" charset="0"/>
                <a:cs typeface="Times New Roman" pitchFamily="18" charset="0"/>
              </a:rPr>
              <a:t>								</a:t>
            </a:r>
          </a:p>
          <a:p>
            <a:pPr algn="l">
              <a:spcBef>
                <a:spcPct val="0"/>
              </a:spcBef>
            </a:pPr>
            <a:r>
              <a:rPr lang="en-GB" sz="1050" dirty="0" smtClean="0">
                <a:ea typeface="Calibri" pitchFamily="34" charset="0"/>
                <a:cs typeface="Times New Roman" pitchFamily="18" charset="0"/>
              </a:rPr>
              <a:t>	</a:t>
            </a:r>
          </a:p>
          <a:p>
            <a:pPr algn="l">
              <a:spcBef>
                <a:spcPct val="0"/>
              </a:spcBef>
            </a:pPr>
            <a:endParaRPr lang="en-GB" sz="1050" dirty="0" smtClean="0">
              <a:ea typeface="Calibri" pitchFamily="34" charset="0"/>
              <a:cs typeface="Times New Roman" pitchFamily="18" charset="0"/>
            </a:endParaRPr>
          </a:p>
          <a:p>
            <a:pPr algn="l">
              <a:spcBef>
                <a:spcPct val="0"/>
              </a:spcBef>
            </a:pPr>
            <a:endParaRPr lang="en-GB" sz="1050" dirty="0" smtClean="0">
              <a:latin typeface="Calibri" pitchFamily="34" charset="0"/>
              <a:ea typeface="Calibri" pitchFamily="34" charset="0"/>
              <a:cs typeface="Times New Roman" pitchFamily="18" charset="0"/>
            </a:endParaRPr>
          </a:p>
          <a:p>
            <a:pPr algn="l">
              <a:spcBef>
                <a:spcPct val="0"/>
              </a:spcBef>
            </a:pPr>
            <a:endParaRPr lang="en-GB" sz="1050" dirty="0" smtClean="0">
              <a:latin typeface="Calibri" pitchFamily="34" charset="0"/>
              <a:ea typeface="Calibri" pitchFamily="34" charset="0"/>
              <a:cs typeface="Times New Roman" pitchFamily="18" charset="0"/>
            </a:endParaRPr>
          </a:p>
          <a:p>
            <a:pPr algn="l">
              <a:spcBef>
                <a:spcPct val="0"/>
              </a:spcBef>
            </a:pPr>
            <a:r>
              <a:rPr lang="en-GB" sz="1050" dirty="0" smtClean="0">
                <a:latin typeface="Calibri" pitchFamily="34" charset="0"/>
                <a:ea typeface="Calibri" pitchFamily="34" charset="0"/>
                <a:cs typeface="Times New Roman" pitchFamily="18" charset="0"/>
              </a:rPr>
              <a:t>				</a:t>
            </a:r>
            <a:endParaRPr lang="en-GB" sz="900" dirty="0" smtClean="0">
              <a:latin typeface="Calibri" pitchFamily="34" charset="0"/>
              <a:ea typeface="Calibri" pitchFamily="34" charset="0"/>
              <a:cs typeface="Times New Roman" pitchFamily="18" charset="0"/>
            </a:endParaRPr>
          </a:p>
          <a:p>
            <a:pPr algn="l">
              <a:spcBef>
                <a:spcPct val="0"/>
              </a:spcBef>
            </a:pPr>
            <a:r>
              <a:rPr lang="it-IT" sz="900" dirty="0" smtClean="0">
                <a:latin typeface="Calibri" pitchFamily="34" charset="0"/>
                <a:ea typeface="Calibri" pitchFamily="34" charset="0"/>
                <a:cs typeface="Times New Roman" pitchFamily="18" charset="0"/>
              </a:rPr>
              <a:t>					</a:t>
            </a:r>
            <a:endParaRPr lang="en-GB" sz="900" dirty="0" smtClean="0">
              <a:latin typeface="Calibri" pitchFamily="34" charset="0"/>
              <a:ea typeface="Calibri" pitchFamily="34" charset="0"/>
              <a:cs typeface="Times New Roman" pitchFamily="18" charset="0"/>
            </a:endParaRPr>
          </a:p>
          <a:p>
            <a:pPr algn="l">
              <a:spcBef>
                <a:spcPct val="0"/>
              </a:spcBef>
            </a:pPr>
            <a:r>
              <a:rPr lang="it-IT" sz="900" dirty="0" smtClean="0">
                <a:latin typeface="Calibri" pitchFamily="34" charset="0"/>
                <a:ea typeface="Calibri" pitchFamily="34" charset="0"/>
                <a:cs typeface="Times New Roman" pitchFamily="18" charset="0"/>
              </a:rPr>
              <a:t>	</a:t>
            </a:r>
            <a:endParaRPr lang="en-GB" sz="900" dirty="0" smtClean="0">
              <a:latin typeface="Calibri" pitchFamily="34" charset="0"/>
              <a:ea typeface="Calibri" pitchFamily="34" charset="0"/>
              <a:cs typeface="Times New Roman" pitchFamily="18" charset="0"/>
            </a:endParaRPr>
          </a:p>
        </p:txBody>
      </p:sp>
      <p:sp>
        <p:nvSpPr>
          <p:cNvPr id="12292" name="Subtitle 3"/>
          <p:cNvSpPr txBox="1">
            <a:spLocks/>
          </p:cNvSpPr>
          <p:nvPr/>
        </p:nvSpPr>
        <p:spPr bwMode="auto">
          <a:xfrm>
            <a:off x="6478587" y="906463"/>
            <a:ext cx="2665413" cy="595153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90000" tIns="46800" rIns="90000" bIns="46800"/>
          <a:lstStyle/>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FEI Company</a:t>
            </a:r>
          </a:p>
          <a:p>
            <a:pPr eaLnBrk="0" hangingPunct="0"/>
            <a:endParaRPr lang="en-GB" sz="1400" dirty="0" smtClean="0">
              <a:solidFill>
                <a:srgbClr val="FFFFFF"/>
              </a:solidFill>
              <a:latin typeface="+mn-lt"/>
            </a:endParaRPr>
          </a:p>
          <a:p>
            <a:pPr eaLnBrk="0" hangingPunct="0"/>
            <a:r>
              <a:rPr lang="en-GB" sz="1400" dirty="0" err="1" smtClean="0">
                <a:solidFill>
                  <a:srgbClr val="FFFFFF"/>
                </a:solidFill>
                <a:latin typeface="+mn-lt"/>
              </a:rPr>
              <a:t>Gatan</a:t>
            </a:r>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Hamamatsu Photonics UK Ltd</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Hitachi High Technologies Europe GmbH</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HORIBA Scientific</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HREM Research Inc</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Hummingbird Scientific</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HWL Scientific Instruments GmbH</a:t>
            </a:r>
          </a:p>
          <a:p>
            <a:pPr eaLnBrk="0" hangingPunct="0"/>
            <a:r>
              <a:rPr lang="en-GB" sz="1400" dirty="0" err="1" smtClean="0">
                <a:solidFill>
                  <a:srgbClr val="FFFFFF"/>
                </a:solidFill>
                <a:latin typeface="+mn-lt"/>
              </a:rPr>
              <a:t>Hysitron</a:t>
            </a:r>
            <a:r>
              <a:rPr lang="en-GB" sz="1400" dirty="0" smtClean="0">
                <a:solidFill>
                  <a:srgbClr val="FFFFFF"/>
                </a:solidFill>
                <a:latin typeface="+mn-lt"/>
              </a:rPr>
              <a:t> Inc	</a:t>
            </a:r>
            <a:r>
              <a:rPr lang="en-GB" sz="2000" dirty="0" smtClean="0">
                <a:solidFill>
                  <a:srgbClr val="FFFFFF"/>
                </a:solidFill>
                <a:latin typeface="+mn-lt"/>
              </a:rPr>
              <a:t>			</a:t>
            </a:r>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Imaging &amp; Microscopy (GIT)					</a:t>
            </a:r>
          </a:p>
          <a:p>
            <a:pPr eaLnBrk="0" hangingPunct="0"/>
            <a:r>
              <a:rPr lang="en-GB" sz="1400" dirty="0" err="1" smtClean="0">
                <a:solidFill>
                  <a:srgbClr val="FFFFFF"/>
                </a:solidFill>
                <a:latin typeface="+mn-lt"/>
              </a:rPr>
              <a:t>Imina</a:t>
            </a:r>
            <a:r>
              <a:rPr lang="en-GB" sz="1400" dirty="0" smtClean="0">
                <a:solidFill>
                  <a:srgbClr val="FFFFFF"/>
                </a:solidFill>
                <a:latin typeface="+mn-lt"/>
              </a:rPr>
              <a:t> Technologies	</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Indigo Scientific</a:t>
            </a:r>
          </a:p>
          <a:p>
            <a:pPr eaLnBrk="0" hangingPunct="0"/>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					</a:t>
            </a:r>
          </a:p>
          <a:p>
            <a:pPr eaLnBrk="0" hangingPunct="0"/>
            <a:r>
              <a:rPr lang="en-GB" sz="1400" dirty="0" smtClean="0">
                <a:solidFill>
                  <a:srgbClr val="FFFFFF"/>
                </a:solidFill>
                <a:latin typeface="+mn-lt"/>
              </a:rPr>
              <a:t>				</a:t>
            </a:r>
          </a:p>
          <a:p>
            <a:pPr eaLnBrk="0" hangingPunct="0"/>
            <a:r>
              <a:rPr lang="en-GB" sz="1000" dirty="0">
                <a:solidFill>
                  <a:srgbClr val="FFFFFF"/>
                </a:solidFill>
                <a:latin typeface="+mn-lt"/>
              </a:rPr>
              <a:t>						</a:t>
            </a:r>
          </a:p>
          <a:p>
            <a:pPr eaLnBrk="0" hangingPunct="0"/>
            <a:endParaRPr lang="en-GB" sz="900" dirty="0" smtClean="0">
              <a:solidFill>
                <a:srgbClr val="FFFFFF"/>
              </a:solidFill>
              <a:latin typeface="+mn-lt"/>
            </a:endParaRPr>
          </a:p>
          <a:p>
            <a:pPr eaLnBrk="0" hangingPunct="0"/>
            <a:endParaRPr lang="en-GB" sz="900" dirty="0" smtClean="0">
              <a:solidFill>
                <a:srgbClr val="FFFFFF"/>
              </a:solidFill>
              <a:latin typeface="Gill Sans MT" pitchFamily="34" charset="0"/>
            </a:endParaRPr>
          </a:p>
          <a:p>
            <a:pPr eaLnBrk="0" hangingPunct="0"/>
            <a:endParaRPr lang="en-GB" sz="900" dirty="0" smtClean="0">
              <a:solidFill>
                <a:srgbClr val="FFFFFF"/>
              </a:solidFill>
              <a:latin typeface="Gill Sans MT" pitchFamily="34" charset="0"/>
            </a:endParaRPr>
          </a:p>
          <a:p>
            <a:pPr eaLnBrk="0" hangingPunct="0"/>
            <a:endParaRPr lang="en-GB" sz="900" dirty="0" smtClean="0">
              <a:solidFill>
                <a:srgbClr val="FFFFFF"/>
              </a:solidFill>
              <a:latin typeface="Gill Sans MT" pitchFamily="34" charset="0"/>
            </a:endParaRPr>
          </a:p>
          <a:p>
            <a:pPr eaLnBrk="0" hangingPunct="0"/>
            <a:r>
              <a:rPr lang="en-GB" sz="900" dirty="0">
                <a:solidFill>
                  <a:srgbClr val="FFFFFF"/>
                </a:solidFill>
                <a:latin typeface="Gill Sans MT" pitchFamily="34" charset="0"/>
              </a:rPr>
              <a:t>						</a:t>
            </a:r>
          </a:p>
          <a:p>
            <a:pPr eaLnBrk="0" hangingPunct="0"/>
            <a:r>
              <a:rPr lang="en-GB" sz="900" dirty="0">
                <a:solidFill>
                  <a:srgbClr val="FFFFFF"/>
                </a:solidFill>
                <a:latin typeface="Gill Sans MT" pitchFamily="34" charset="0"/>
              </a:rPr>
              <a:t>					</a:t>
            </a:r>
          </a:p>
        </p:txBody>
      </p:sp>
      <p:sp>
        <p:nvSpPr>
          <p:cNvPr id="12293" name="Subtitle 3"/>
          <p:cNvSpPr txBox="1">
            <a:spLocks/>
          </p:cNvSpPr>
          <p:nvPr/>
        </p:nvSpPr>
        <p:spPr bwMode="auto">
          <a:xfrm>
            <a:off x="4427984" y="931863"/>
            <a:ext cx="2305050" cy="592613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90000" tIns="46800" rIns="90000" bIns="46800"/>
          <a:lstStyle/>
          <a:p>
            <a:endParaRPr lang="en-GB" sz="1400" dirty="0" smtClean="0">
              <a:latin typeface="+mn-lt"/>
              <a:ea typeface="Calibri" pitchFamily="34" charset="0"/>
              <a:cs typeface="Times New Roman" pitchFamily="18" charset="0"/>
            </a:endParaRPr>
          </a:p>
          <a:p>
            <a:r>
              <a:rPr lang="en-GB" sz="1400" dirty="0" smtClean="0">
                <a:latin typeface="+mn-lt"/>
                <a:ea typeface="Calibri" pitchFamily="34" charset="0"/>
                <a:cs typeface="Times New Roman" pitchFamily="18" charset="0"/>
              </a:rPr>
              <a:t>Carl </a:t>
            </a:r>
            <a:r>
              <a:rPr lang="en-GB" sz="1400" dirty="0" err="1" smtClean="0">
                <a:latin typeface="+mn-lt"/>
                <a:ea typeface="Calibri" pitchFamily="34" charset="0"/>
                <a:cs typeface="Times New Roman" pitchFamily="18" charset="0"/>
              </a:rPr>
              <a:t>Zeiss</a:t>
            </a:r>
            <a:endParaRPr lang="en-GB" sz="1400" dirty="0" smtClean="0">
              <a:latin typeface="+mn-lt"/>
              <a:ea typeface="Calibri" pitchFamily="34" charset="0"/>
              <a:cs typeface="Times New Roman" pitchFamily="18" charset="0"/>
            </a:endParaRPr>
          </a:p>
          <a:p>
            <a:endParaRPr lang="en-GB" sz="1400" dirty="0" smtClean="0">
              <a:latin typeface="+mn-lt"/>
              <a:ea typeface="Calibri" pitchFamily="34" charset="0"/>
              <a:cs typeface="Times New Roman" pitchFamily="18" charset="0"/>
            </a:endParaRPr>
          </a:p>
          <a:p>
            <a:r>
              <a:rPr lang="en-GB" sz="1400" dirty="0" smtClean="0">
                <a:latin typeface="+mn-lt"/>
                <a:ea typeface="Calibri" pitchFamily="34" charset="0"/>
                <a:cs typeface="Times New Roman" pitchFamily="18" charset="0"/>
              </a:rPr>
              <a:t>CN Technical Services Ltd</a:t>
            </a:r>
          </a:p>
          <a:p>
            <a:endParaRPr lang="en-GB" sz="1400" dirty="0" smtClean="0">
              <a:latin typeface="+mn-lt"/>
              <a:ea typeface="Calibri" pitchFamily="34" charset="0"/>
              <a:cs typeface="Times New Roman" pitchFamily="18" charset="0"/>
            </a:endParaRPr>
          </a:p>
          <a:p>
            <a:r>
              <a:rPr lang="en-GB" sz="1400" dirty="0" err="1" smtClean="0">
                <a:latin typeface="+mn-lt"/>
                <a:ea typeface="Calibri" pitchFamily="34" charset="0"/>
                <a:cs typeface="Times New Roman" pitchFamily="18" charset="0"/>
              </a:rPr>
              <a:t>CoolLED</a:t>
            </a:r>
            <a:r>
              <a:rPr lang="en-GB" sz="1400" dirty="0" smtClean="0">
                <a:latin typeface="+mn-lt"/>
                <a:ea typeface="Calibri" pitchFamily="34" charset="0"/>
                <a:cs typeface="Times New Roman" pitchFamily="18" charset="0"/>
              </a:rPr>
              <a:t>							</a:t>
            </a:r>
          </a:p>
          <a:p>
            <a:r>
              <a:rPr lang="en-GB" sz="1400" dirty="0" smtClean="0">
                <a:latin typeface="+mn-lt"/>
                <a:ea typeface="Calibri" pitchFamily="34" charset="0"/>
                <a:cs typeface="Times New Roman" pitchFamily="18" charset="0"/>
              </a:rPr>
              <a:t>Deben UK Ltd</a:t>
            </a:r>
          </a:p>
          <a:p>
            <a:endParaRPr lang="en-GB" sz="1400" dirty="0" smtClean="0">
              <a:latin typeface="+mn-lt"/>
              <a:ea typeface="Calibri" pitchFamily="34" charset="0"/>
              <a:cs typeface="Times New Roman" pitchFamily="18" charset="0"/>
            </a:endParaRPr>
          </a:p>
          <a:p>
            <a:r>
              <a:rPr lang="en-GB" sz="1400" dirty="0" smtClean="0">
                <a:latin typeface="+mn-lt"/>
                <a:ea typeface="Calibri" pitchFamily="34" charset="0"/>
                <a:cs typeface="Times New Roman" pitchFamily="18" charset="0"/>
              </a:rPr>
              <a:t>dEYEmond Scimed GmbH				</a:t>
            </a:r>
          </a:p>
          <a:p>
            <a:r>
              <a:rPr lang="en-GB" sz="1400" dirty="0" err="1" smtClean="0">
                <a:latin typeface="+mn-lt"/>
                <a:ea typeface="Calibri" pitchFamily="34" charset="0"/>
                <a:cs typeface="Times New Roman" pitchFamily="18" charset="0"/>
              </a:rPr>
              <a:t>Diatome</a:t>
            </a:r>
            <a:r>
              <a:rPr lang="en-GB" sz="1400" dirty="0" smtClean="0">
                <a:latin typeface="+mn-lt"/>
                <a:ea typeface="Calibri" pitchFamily="34" charset="0"/>
                <a:cs typeface="Times New Roman" pitchFamily="18" charset="0"/>
              </a:rPr>
              <a:t> Limited						</a:t>
            </a:r>
          </a:p>
          <a:p>
            <a:r>
              <a:rPr lang="en-GB" sz="1400" dirty="0" smtClean="0">
                <a:latin typeface="+mn-lt"/>
                <a:ea typeface="Calibri" pitchFamily="34" charset="0"/>
                <a:cs typeface="Times New Roman" pitchFamily="18" charset="0"/>
              </a:rPr>
              <a:t>Digital Surf							</a:t>
            </a:r>
          </a:p>
          <a:p>
            <a:r>
              <a:rPr lang="en-GB" sz="1400" dirty="0" smtClean="0">
                <a:latin typeface="+mn-lt"/>
                <a:ea typeface="Calibri" pitchFamily="34" charset="0"/>
                <a:cs typeface="Times New Roman" pitchFamily="18" charset="0"/>
              </a:rPr>
              <a:t>e2v Scientific Instruments </a:t>
            </a:r>
          </a:p>
          <a:p>
            <a:endParaRPr lang="en-GB" sz="1400" dirty="0" smtClean="0">
              <a:latin typeface="+mn-lt"/>
              <a:ea typeface="Calibri" pitchFamily="34" charset="0"/>
              <a:cs typeface="Times New Roman" pitchFamily="18" charset="0"/>
            </a:endParaRPr>
          </a:p>
          <a:p>
            <a:r>
              <a:rPr lang="en-GB" sz="1400" dirty="0" smtClean="0">
                <a:latin typeface="+mn-lt"/>
                <a:ea typeface="Calibri" pitchFamily="34" charset="0"/>
                <a:cs typeface="Times New Roman" pitchFamily="18" charset="0"/>
              </a:rPr>
              <a:t>E A </a:t>
            </a:r>
            <a:r>
              <a:rPr lang="en-GB" sz="1400" dirty="0" err="1" smtClean="0">
                <a:latin typeface="+mn-lt"/>
                <a:ea typeface="Calibri" pitchFamily="34" charset="0"/>
                <a:cs typeface="Times New Roman" pitchFamily="18" charset="0"/>
              </a:rPr>
              <a:t>Fischione</a:t>
            </a:r>
            <a:r>
              <a:rPr lang="en-GB" sz="1400" dirty="0" smtClean="0">
                <a:latin typeface="+mn-lt"/>
                <a:ea typeface="Calibri" pitchFamily="34" charset="0"/>
                <a:cs typeface="Times New Roman" pitchFamily="18" charset="0"/>
              </a:rPr>
              <a:t> Instruments</a:t>
            </a:r>
          </a:p>
          <a:p>
            <a:pPr eaLnBrk="0" hangingPunct="0"/>
            <a:endParaRPr lang="en-GB" sz="1400" dirty="0" smtClean="0">
              <a:latin typeface="+mn-lt"/>
              <a:ea typeface="Calibri" pitchFamily="34" charset="0"/>
              <a:cs typeface="Times New Roman" pitchFamily="18" charset="0"/>
            </a:endParaRPr>
          </a:p>
          <a:p>
            <a:pPr eaLnBrk="0" hangingPunct="0"/>
            <a:r>
              <a:rPr lang="en-GB" sz="1400" dirty="0" smtClean="0">
                <a:latin typeface="+mn-lt"/>
                <a:ea typeface="Calibri" pitchFamily="34" charset="0"/>
                <a:cs typeface="Times New Roman" pitchFamily="18" charset="0"/>
              </a:rPr>
              <a:t>EDAX</a:t>
            </a:r>
          </a:p>
          <a:p>
            <a:pPr eaLnBrk="0" hangingPunct="0"/>
            <a:endParaRPr lang="it-IT" sz="1400" dirty="0" smtClean="0">
              <a:latin typeface="+mn-lt"/>
              <a:ea typeface="Calibri" pitchFamily="34" charset="0"/>
              <a:cs typeface="Times New Roman" pitchFamily="18" charset="0"/>
            </a:endParaRPr>
          </a:p>
          <a:p>
            <a:pPr eaLnBrk="0" hangingPunct="0"/>
            <a:r>
              <a:rPr lang="it-IT" sz="1400" dirty="0" smtClean="0">
                <a:latin typeface="+mn-lt"/>
                <a:ea typeface="Calibri" pitchFamily="34" charset="0"/>
                <a:cs typeface="Times New Roman" pitchFamily="18" charset="0"/>
              </a:rPr>
              <a:t>Electron </a:t>
            </a:r>
            <a:r>
              <a:rPr lang="it-IT" sz="1400" dirty="0" err="1" smtClean="0">
                <a:latin typeface="+mn-lt"/>
                <a:ea typeface="Calibri" pitchFamily="34" charset="0"/>
                <a:cs typeface="Times New Roman" pitchFamily="18" charset="0"/>
              </a:rPr>
              <a:t>Microscopy</a:t>
            </a:r>
            <a:r>
              <a:rPr lang="it-IT" sz="1400" dirty="0" smtClean="0">
                <a:latin typeface="+mn-lt"/>
                <a:ea typeface="Calibri" pitchFamily="34" charset="0"/>
                <a:cs typeface="Times New Roman" pitchFamily="18" charset="0"/>
              </a:rPr>
              <a:t> </a:t>
            </a:r>
            <a:r>
              <a:rPr lang="it-IT" sz="1400" dirty="0" err="1" smtClean="0">
                <a:latin typeface="+mn-lt"/>
                <a:ea typeface="Calibri" pitchFamily="34" charset="0"/>
                <a:cs typeface="Times New Roman" pitchFamily="18" charset="0"/>
              </a:rPr>
              <a:t>Sciences</a:t>
            </a:r>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Elliot Scientific Ltd</a:t>
            </a:r>
          </a:p>
          <a:p>
            <a:pPr eaLnBrk="0" hangingPunct="0"/>
            <a:endParaRPr lang="en-GB" sz="1400" dirty="0" smtClean="0">
              <a:solidFill>
                <a:srgbClr val="FFFFFF"/>
              </a:solidFill>
            </a:endParaRPr>
          </a:p>
          <a:p>
            <a:pPr eaLnBrk="0" hangingPunct="0"/>
            <a:r>
              <a:rPr lang="en-GB" sz="1400" dirty="0" smtClean="0">
                <a:solidFill>
                  <a:srgbClr val="FFFFFF"/>
                </a:solidFill>
                <a:latin typeface="+mn-lt"/>
              </a:rPr>
              <a:t>E M Systems Support</a:t>
            </a:r>
          </a:p>
          <a:p>
            <a:pPr eaLnBrk="0" hangingPunct="0"/>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endParaRPr lang="en-GB" sz="1050" dirty="0" smtClean="0">
              <a:solidFill>
                <a:srgbClr val="FFFFFF"/>
              </a:solidFill>
              <a:latin typeface="+mn-lt"/>
            </a:endParaRPr>
          </a:p>
          <a:p>
            <a:pPr eaLnBrk="0" hangingPunct="0"/>
            <a:r>
              <a:rPr lang="en-GB" sz="1050" dirty="0">
                <a:solidFill>
                  <a:srgbClr val="FFFFFF"/>
                </a:solidFill>
                <a:latin typeface="+mn-lt"/>
              </a:rPr>
              <a:t>	</a:t>
            </a:r>
            <a:r>
              <a:rPr lang="en-GB" sz="900" dirty="0">
                <a:solidFill>
                  <a:srgbClr val="FFFFFF"/>
                </a:solidFill>
                <a:latin typeface="+mn-lt"/>
              </a:rPr>
              <a:t>				</a:t>
            </a:r>
          </a:p>
          <a:p>
            <a:pPr eaLnBrk="0" hangingPunct="0"/>
            <a:endParaRPr lang="en-GB" sz="900" dirty="0" smtClean="0">
              <a:solidFill>
                <a:srgbClr val="FFFFFF"/>
              </a:solidFill>
              <a:latin typeface="Gill Sans MT" pitchFamily="34" charset="0"/>
            </a:endParaRPr>
          </a:p>
          <a:p>
            <a:pPr eaLnBrk="0" hangingPunct="0"/>
            <a:endParaRPr lang="en-GB" sz="900" dirty="0" smtClean="0">
              <a:solidFill>
                <a:srgbClr val="FFFFFF"/>
              </a:solidFill>
              <a:latin typeface="Gill Sans MT" pitchFamily="34" charset="0"/>
            </a:endParaRPr>
          </a:p>
          <a:p>
            <a:pPr eaLnBrk="0" hangingPunct="0"/>
            <a:endParaRPr lang="en-GB" sz="900" dirty="0" smtClean="0">
              <a:solidFill>
                <a:srgbClr val="FFFFFF"/>
              </a:solidFill>
              <a:latin typeface="Gill Sans MT" pitchFamily="34" charset="0"/>
            </a:endParaRPr>
          </a:p>
          <a:p>
            <a:pPr eaLnBrk="0" hangingPunct="0"/>
            <a:r>
              <a:rPr lang="en-GB" sz="900" dirty="0">
                <a:solidFill>
                  <a:srgbClr val="FFFFFF"/>
                </a:solidFill>
                <a:latin typeface="Gill Sans MT" pitchFamily="34" charset="0"/>
              </a:rPr>
              <a:t>				</a:t>
            </a:r>
          </a:p>
          <a:p>
            <a:pPr eaLnBrk="0" hangingPunct="0"/>
            <a:r>
              <a:rPr lang="en-GB" sz="900" dirty="0">
                <a:solidFill>
                  <a:srgbClr val="FFFFFF"/>
                </a:solidFill>
                <a:latin typeface="Gill Sans MT" pitchFamily="34" charset="0"/>
              </a:rPr>
              <a:t>				</a:t>
            </a:r>
          </a:p>
          <a:p>
            <a:pPr eaLnBrk="0" hangingPunct="0"/>
            <a:r>
              <a:rPr lang="it-IT" sz="1000" dirty="0">
                <a:solidFill>
                  <a:srgbClr val="FFFFFF"/>
                </a:solidFill>
                <a:latin typeface="Calibri" pitchFamily="34" charset="0"/>
                <a:cs typeface="Calibri" pitchFamily="34" charset="0"/>
              </a:rPr>
              <a:t>	</a:t>
            </a:r>
            <a:endParaRPr lang="en-GB" sz="1000" dirty="0">
              <a:solidFill>
                <a:srgbClr val="FFFFFF"/>
              </a:solidFill>
              <a:latin typeface="Calibri" pitchFamily="34" charset="0"/>
              <a:cs typeface="Calibri" pitchFamily="34" charset="0"/>
            </a:endParaRPr>
          </a:p>
        </p:txBody>
      </p:sp>
      <p:pic>
        <p:nvPicPr>
          <p:cNvPr id="11"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2124075" y="115888"/>
            <a:ext cx="6769100" cy="7207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marL="0" marR="0" lvl="0" indent="0" algn="l"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a:pPr>
            <a:r>
              <a:rPr kumimoji="0" lang="en-GB" sz="4400" b="0" i="0" u="none" strike="noStrike" kern="0" cap="none" spc="0" normalizeH="0" baseline="0" noProof="0" smtClean="0">
                <a:ln>
                  <a:noFill/>
                </a:ln>
                <a:solidFill>
                  <a:srgbClr val="FFFFFF"/>
                </a:solidFill>
                <a:effectLst/>
                <a:uLnTx/>
                <a:uFillTx/>
                <a:latin typeface="+mj-lt"/>
                <a:ea typeface="+mj-ea"/>
                <a:cs typeface="+mj-cs"/>
              </a:rPr>
              <a:t>Exhibitor Listing</a:t>
            </a:r>
            <a:endParaRPr kumimoji="0" lang="en-GB" sz="4400" b="0" i="0" u="none" strike="noStrike" kern="0" cap="none" spc="0" normalizeH="0" baseline="0" noProof="0" dirty="0" smtClean="0">
              <a:ln>
                <a:noFill/>
              </a:ln>
              <a:solidFill>
                <a:srgbClr val="FFFFFF"/>
              </a:solidFill>
              <a:effectLst/>
              <a:uLnTx/>
              <a:uFillTx/>
              <a:latin typeface="+mj-lt"/>
              <a:ea typeface="+mj-ea"/>
              <a:cs typeface="+mj-cs"/>
            </a:endParaRPr>
          </a:p>
        </p:txBody>
      </p:sp>
      <p:sp>
        <p:nvSpPr>
          <p:cNvPr id="7" name="Rectangle 6"/>
          <p:cNvSpPr/>
          <p:nvPr/>
        </p:nvSpPr>
        <p:spPr>
          <a:xfrm>
            <a:off x="4211960" y="948690"/>
            <a:ext cx="2232248" cy="5909310"/>
          </a:xfrm>
          <a:prstGeom prst="rect">
            <a:avLst/>
          </a:prstGeom>
        </p:spPr>
        <p:txBody>
          <a:bodyPr wrap="square">
            <a:spAutoFit/>
          </a:bodyPr>
          <a:lstStyle/>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Linkam Scientific Instruments</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LOT </a:t>
            </a:r>
            <a:r>
              <a:rPr lang="en-GB" sz="1400" dirty="0" err="1" smtClean="0">
                <a:solidFill>
                  <a:srgbClr val="FFFFFF"/>
                </a:solidFill>
                <a:latin typeface="+mn-lt"/>
              </a:rPr>
              <a:t>Oriel</a:t>
            </a:r>
            <a:r>
              <a:rPr lang="en-GB" sz="1400" dirty="0" smtClean="0">
                <a:solidFill>
                  <a:srgbClr val="FFFFFF"/>
                </a:solidFill>
                <a:latin typeface="+mn-lt"/>
              </a:rPr>
              <a:t> Ltd</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Lumen Dynamics</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Mad City Labs Inc.</a:t>
            </a:r>
            <a:endParaRPr lang="de-DE" sz="1400" dirty="0" smtClean="0">
              <a:solidFill>
                <a:srgbClr val="FFFFFF"/>
              </a:solidFill>
              <a:latin typeface="+mn-lt"/>
            </a:endParaRPr>
          </a:p>
          <a:p>
            <a:pPr eaLnBrk="0" hangingPunct="0"/>
            <a:endParaRPr lang="de-DE" sz="1400" dirty="0" smtClean="0">
              <a:solidFill>
                <a:srgbClr val="FFFFFF"/>
              </a:solidFill>
              <a:latin typeface="+mn-lt"/>
            </a:endParaRPr>
          </a:p>
          <a:p>
            <a:pPr eaLnBrk="0" hangingPunct="0"/>
            <a:r>
              <a:rPr lang="de-DE" sz="1400" dirty="0" smtClean="0">
                <a:solidFill>
                  <a:srgbClr val="FFFFFF"/>
                </a:solidFill>
                <a:latin typeface="+mn-lt"/>
              </a:rPr>
              <a:t>Märzhäuser Wetzlar GmbH &amp;Co.  KG				</a:t>
            </a:r>
            <a:endParaRPr lang="en-GB" sz="1400" dirty="0" smtClean="0">
              <a:solidFill>
                <a:srgbClr val="FFFFFF"/>
              </a:solidFill>
              <a:latin typeface="+mn-lt"/>
            </a:endParaRPr>
          </a:p>
          <a:p>
            <a:pPr eaLnBrk="0" hangingPunct="0"/>
            <a:r>
              <a:rPr lang="en-GB" sz="1400" dirty="0" smtClean="0">
                <a:solidFill>
                  <a:srgbClr val="FFFFFF"/>
                </a:solidFill>
                <a:latin typeface="+mn-lt"/>
              </a:rPr>
              <a:t>Microscopy &amp; Analysis</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Microscopy Today</a:t>
            </a:r>
          </a:p>
          <a:p>
            <a:pPr eaLnBrk="0" hangingPunct="0"/>
            <a:endParaRPr lang="en-GB" sz="1400" dirty="0" smtClean="0">
              <a:solidFill>
                <a:srgbClr val="FFFFFF"/>
              </a:solidFill>
              <a:latin typeface="+mn-lt"/>
            </a:endParaRPr>
          </a:p>
          <a:p>
            <a:pPr eaLnBrk="0" hangingPunct="0"/>
            <a:r>
              <a:rPr lang="en-GB" sz="1400" dirty="0" err="1" smtClean="0">
                <a:solidFill>
                  <a:srgbClr val="FFFFFF"/>
                </a:solidFill>
                <a:latin typeface="+mn-lt"/>
              </a:rPr>
              <a:t>Motic</a:t>
            </a:r>
            <a:r>
              <a:rPr lang="en-GB" sz="1400" dirty="0" smtClean="0">
                <a:solidFill>
                  <a:srgbClr val="FFFFFF"/>
                </a:solidFill>
                <a:latin typeface="+mn-lt"/>
              </a:rPr>
              <a:t> Spain S.L.U</a:t>
            </a:r>
          </a:p>
          <a:p>
            <a:pPr eaLnBrk="0" hangingPunct="0"/>
            <a:endParaRPr lang="en-GB" sz="1400" dirty="0" smtClean="0">
              <a:solidFill>
                <a:srgbClr val="FFFFFF"/>
              </a:solidFill>
              <a:latin typeface="+mn-lt"/>
            </a:endParaRPr>
          </a:p>
          <a:p>
            <a:pPr eaLnBrk="0" hangingPunct="0"/>
            <a:r>
              <a:rPr lang="en-GB" sz="1400" dirty="0" err="1" smtClean="0">
                <a:solidFill>
                  <a:srgbClr val="FFFFFF"/>
                </a:solidFill>
                <a:latin typeface="+mn-lt"/>
              </a:rPr>
              <a:t>Nanofactory</a:t>
            </a:r>
            <a:r>
              <a:rPr lang="en-GB" sz="1400" dirty="0" smtClean="0">
                <a:solidFill>
                  <a:srgbClr val="FFFFFF"/>
                </a:solidFill>
                <a:latin typeface="+mn-lt"/>
              </a:rPr>
              <a:t> Instruments</a:t>
            </a:r>
          </a:p>
          <a:p>
            <a:pPr eaLnBrk="0" hangingPunct="0"/>
            <a:endParaRPr lang="en-GB" sz="1400" dirty="0" smtClean="0">
              <a:solidFill>
                <a:srgbClr val="FFFFFF"/>
              </a:solidFill>
              <a:latin typeface="+mn-lt"/>
            </a:endParaRPr>
          </a:p>
          <a:p>
            <a:pPr eaLnBrk="0" hangingPunct="0"/>
            <a:r>
              <a:rPr lang="en-GB" sz="1400" dirty="0" err="1" smtClean="0">
                <a:solidFill>
                  <a:srgbClr val="FFFFFF"/>
                </a:solidFill>
                <a:latin typeface="+mn-lt"/>
              </a:rPr>
              <a:t>Nanotec</a:t>
            </a:r>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r>
              <a:rPr lang="en-GB" sz="1400" dirty="0" err="1" smtClean="0">
                <a:solidFill>
                  <a:srgbClr val="FFFFFF"/>
                </a:solidFill>
                <a:latin typeface="+mn-lt"/>
              </a:rPr>
              <a:t>Navitar</a:t>
            </a:r>
            <a:r>
              <a:rPr lang="en-GB" sz="1400" dirty="0" smtClean="0">
                <a:solidFill>
                  <a:srgbClr val="FFFFFF"/>
                </a:solidFill>
                <a:latin typeface="+mn-lt"/>
              </a:rPr>
              <a:t>, Inc</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Newport Spectra Physics Ltd</a:t>
            </a:r>
          </a:p>
        </p:txBody>
      </p:sp>
      <p:sp>
        <p:nvSpPr>
          <p:cNvPr id="8" name="Rectangle 7"/>
          <p:cNvSpPr/>
          <p:nvPr/>
        </p:nvSpPr>
        <p:spPr>
          <a:xfrm>
            <a:off x="2051720" y="1124745"/>
            <a:ext cx="2016224" cy="5478423"/>
          </a:xfrm>
          <a:prstGeom prst="rect">
            <a:avLst/>
          </a:prstGeom>
        </p:spPr>
        <p:txBody>
          <a:bodyPr wrap="square">
            <a:spAutoFit/>
          </a:bodyPr>
          <a:lstStyle/>
          <a:p>
            <a:pPr eaLnBrk="0" hangingPunct="0"/>
            <a:r>
              <a:rPr lang="en-GB" sz="1400" dirty="0" smtClean="0">
                <a:solidFill>
                  <a:srgbClr val="FFFFFF"/>
                </a:solidFill>
                <a:latin typeface="+mn-lt"/>
              </a:rPr>
              <a:t>Intelligent Imaging Innovations GmbH</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International </a:t>
            </a:r>
            <a:r>
              <a:rPr lang="en-GB" sz="1400" dirty="0" err="1" smtClean="0">
                <a:solidFill>
                  <a:srgbClr val="FFFFFF"/>
                </a:solidFill>
                <a:latin typeface="+mn-lt"/>
              </a:rPr>
              <a:t>Labmate</a:t>
            </a:r>
            <a:endParaRPr lang="en-GB" sz="1400" dirty="0" smtClean="0">
              <a:solidFill>
                <a:srgbClr val="FFFFFF"/>
              </a:solidFill>
              <a:latin typeface="+mn-lt"/>
            </a:endParaRP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ISS Group Services Ltd</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Jackson </a:t>
            </a:r>
            <a:r>
              <a:rPr lang="en-GB" sz="1400" dirty="0" err="1" smtClean="0">
                <a:solidFill>
                  <a:srgbClr val="FFFFFF"/>
                </a:solidFill>
                <a:latin typeface="+mn-lt"/>
              </a:rPr>
              <a:t>ImmunoResearch</a:t>
            </a:r>
            <a:r>
              <a:rPr lang="en-GB" sz="1400" dirty="0" smtClean="0">
                <a:solidFill>
                  <a:srgbClr val="FFFFFF"/>
                </a:solidFill>
                <a:latin typeface="+mn-lt"/>
              </a:rPr>
              <a:t> </a:t>
            </a:r>
          </a:p>
          <a:p>
            <a:pPr eaLnBrk="0" hangingPunct="0"/>
            <a:r>
              <a:rPr lang="en-GB" sz="1400" dirty="0" smtClean="0">
                <a:solidFill>
                  <a:srgbClr val="FFFFFF"/>
                </a:solidFill>
                <a:latin typeface="+mn-lt"/>
              </a:rPr>
              <a:t>Europe Ltd</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JEOL UK							</a:t>
            </a:r>
          </a:p>
          <a:p>
            <a:pPr eaLnBrk="0" hangingPunct="0"/>
            <a:r>
              <a:rPr lang="en-GB" sz="1400" dirty="0" smtClean="0">
                <a:solidFill>
                  <a:srgbClr val="FFFFFF"/>
                </a:solidFill>
                <a:latin typeface="+mn-lt"/>
              </a:rPr>
              <a:t>Keyence UK Ltd						</a:t>
            </a:r>
          </a:p>
          <a:p>
            <a:pPr eaLnBrk="0" hangingPunct="0"/>
            <a:r>
              <a:rPr lang="en-GB" sz="1400" dirty="0" err="1" smtClean="0">
                <a:solidFill>
                  <a:srgbClr val="FFFFFF"/>
                </a:solidFill>
                <a:latin typeface="+mn-lt"/>
              </a:rPr>
              <a:t>Kleindiek</a:t>
            </a:r>
            <a:r>
              <a:rPr lang="en-GB" sz="1400" dirty="0" smtClean="0">
                <a:solidFill>
                  <a:srgbClr val="FFFFFF"/>
                </a:solidFill>
                <a:latin typeface="+mn-lt"/>
              </a:rPr>
              <a:t> </a:t>
            </a:r>
            <a:r>
              <a:rPr lang="en-GB" sz="1400" dirty="0" err="1" smtClean="0">
                <a:solidFill>
                  <a:srgbClr val="FFFFFF"/>
                </a:solidFill>
                <a:latin typeface="+mn-lt"/>
              </a:rPr>
              <a:t>Nanotechnik</a:t>
            </a:r>
            <a:r>
              <a:rPr lang="en-GB" sz="1400" dirty="0" smtClean="0">
                <a:solidFill>
                  <a:srgbClr val="FFFFFF"/>
                </a:solidFill>
                <a:latin typeface="+mn-lt"/>
              </a:rPr>
              <a:t>					</a:t>
            </a:r>
          </a:p>
          <a:p>
            <a:pPr eaLnBrk="0" hangingPunct="0"/>
            <a:r>
              <a:rPr lang="en-GB" sz="1400" dirty="0" smtClean="0">
                <a:solidFill>
                  <a:srgbClr val="FFFFFF"/>
                </a:solidFill>
                <a:latin typeface="+mn-lt"/>
              </a:rPr>
              <a:t>Lambda Photometrics</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Laser 2000</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Laser Lines Ltd	</a:t>
            </a:r>
          </a:p>
          <a:p>
            <a:pPr eaLnBrk="0" hangingPunct="0"/>
            <a:endParaRPr lang="en-GB" sz="1400" dirty="0" smtClean="0">
              <a:solidFill>
                <a:srgbClr val="FFFFFF"/>
              </a:solidFill>
              <a:latin typeface="+mn-lt"/>
            </a:endParaRPr>
          </a:p>
          <a:p>
            <a:pPr eaLnBrk="0" hangingPunct="0"/>
            <a:r>
              <a:rPr lang="en-GB" sz="1400" dirty="0" err="1" smtClean="0">
                <a:solidFill>
                  <a:srgbClr val="FFFFFF"/>
                </a:solidFill>
                <a:latin typeface="+mn-lt"/>
              </a:rPr>
              <a:t>Leica</a:t>
            </a:r>
            <a:r>
              <a:rPr lang="en-GB" sz="1400" dirty="0" smtClean="0">
                <a:solidFill>
                  <a:srgbClr val="FFFFFF"/>
                </a:solidFill>
                <a:latin typeface="+mn-lt"/>
              </a:rPr>
              <a:t> Microsystems (UK) Limited</a:t>
            </a:r>
          </a:p>
        </p:txBody>
      </p:sp>
      <p:sp>
        <p:nvSpPr>
          <p:cNvPr id="9" name="Rectangle 8"/>
          <p:cNvSpPr/>
          <p:nvPr/>
        </p:nvSpPr>
        <p:spPr>
          <a:xfrm>
            <a:off x="6588224" y="1124744"/>
            <a:ext cx="2376264" cy="5693866"/>
          </a:xfrm>
          <a:prstGeom prst="rect">
            <a:avLst/>
          </a:prstGeom>
        </p:spPr>
        <p:txBody>
          <a:bodyPr wrap="square">
            <a:spAutoFit/>
          </a:bodyPr>
          <a:lstStyle/>
          <a:p>
            <a:pPr eaLnBrk="0" hangingPunct="0"/>
            <a:r>
              <a:rPr lang="en-GB" sz="1400" dirty="0" smtClean="0">
                <a:solidFill>
                  <a:srgbClr val="FFFFFF"/>
                </a:solidFill>
              </a:rPr>
              <a:t>Nikon UK</a:t>
            </a:r>
          </a:p>
          <a:p>
            <a:pPr eaLnBrk="0" hangingPunct="0"/>
            <a:endParaRPr lang="en-GB" sz="1400" dirty="0" smtClean="0">
              <a:solidFill>
                <a:srgbClr val="FFFFFF"/>
              </a:solidFill>
            </a:endParaRPr>
          </a:p>
          <a:p>
            <a:pPr eaLnBrk="0" hangingPunct="0"/>
            <a:r>
              <a:rPr lang="en-GB" sz="1400" dirty="0" smtClean="0">
                <a:solidFill>
                  <a:srgbClr val="FFFFFF"/>
                </a:solidFill>
              </a:rPr>
              <a:t>NKT Photonics A/S</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NT-MDT</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Objective Imaging Ltd</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Olympus</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Olympus Soft Imaging Solutions GmbH</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OPTOPHASE</a:t>
            </a:r>
          </a:p>
          <a:p>
            <a:pPr eaLnBrk="0" hangingPunct="0"/>
            <a:endParaRPr lang="en-GB" sz="1400" dirty="0" smtClean="0">
              <a:solidFill>
                <a:srgbClr val="FFFFFF"/>
              </a:solidFill>
              <a:latin typeface="+mn-lt"/>
            </a:endParaRPr>
          </a:p>
          <a:p>
            <a:pPr eaLnBrk="0" hangingPunct="0"/>
            <a:r>
              <a:rPr lang="en-GB" sz="1400" dirty="0" smtClean="0">
                <a:solidFill>
                  <a:srgbClr val="FFFFFF"/>
                </a:solidFill>
                <a:latin typeface="+mn-lt"/>
              </a:rPr>
              <a:t>Oxford Instruments</a:t>
            </a:r>
          </a:p>
          <a:p>
            <a:pPr eaLnBrk="0" hangingPunct="0"/>
            <a:endParaRPr lang="en-GB" sz="1400" dirty="0" smtClean="0">
              <a:solidFill>
                <a:srgbClr val="FFFFFF"/>
              </a:solidFill>
              <a:latin typeface="+mn-lt"/>
            </a:endParaRPr>
          </a:p>
          <a:p>
            <a:r>
              <a:rPr lang="en-GB" sz="1400" dirty="0" smtClean="0">
                <a:solidFill>
                  <a:srgbClr val="FFFFFF"/>
                </a:solidFill>
                <a:latin typeface="+mn-lt"/>
              </a:rPr>
              <a:t>Oxford University Press</a:t>
            </a:r>
          </a:p>
          <a:p>
            <a:endParaRPr lang="en-GB" sz="1400" dirty="0" smtClean="0">
              <a:solidFill>
                <a:srgbClr val="FFFFFF"/>
              </a:solidFill>
              <a:latin typeface="+mn-lt"/>
            </a:endParaRPr>
          </a:p>
          <a:p>
            <a:r>
              <a:rPr lang="en-GB" sz="1400" dirty="0" smtClean="0">
                <a:solidFill>
                  <a:srgbClr val="FFFFFF"/>
                </a:solidFill>
                <a:latin typeface="+mn-lt"/>
              </a:rPr>
              <a:t>Park Scientific </a:t>
            </a:r>
            <a:endParaRPr lang="en-GB" sz="1400" dirty="0" smtClean="0">
              <a:latin typeface="+mn-lt"/>
              <a:cs typeface="Calibri" pitchFamily="34" charset="0"/>
            </a:endParaRPr>
          </a:p>
          <a:p>
            <a:endParaRPr lang="en-GB" sz="1400" dirty="0" smtClean="0">
              <a:latin typeface="+mn-lt"/>
              <a:cs typeface="Calibri" pitchFamily="34" charset="0"/>
            </a:endParaRPr>
          </a:p>
          <a:p>
            <a:r>
              <a:rPr lang="en-GB" sz="1400" dirty="0" smtClean="0">
                <a:latin typeface="+mn-lt"/>
                <a:cs typeface="Calibri" pitchFamily="34" charset="0"/>
              </a:rPr>
              <a:t>Pfeiffer Vacuum Ltd</a:t>
            </a:r>
          </a:p>
          <a:p>
            <a:endParaRPr lang="en-GB" sz="1400" dirty="0" smtClean="0">
              <a:latin typeface="+mn-lt"/>
              <a:cs typeface="Calibri" pitchFamily="34" charset="0"/>
            </a:endParaRPr>
          </a:p>
          <a:p>
            <a:r>
              <a:rPr lang="en-GB" sz="1400" dirty="0" smtClean="0">
                <a:latin typeface="+mn-lt"/>
                <a:cs typeface="Calibri" pitchFamily="34" charset="0"/>
              </a:rPr>
              <a:t>Photometrics/</a:t>
            </a:r>
            <a:r>
              <a:rPr lang="en-GB" sz="1400" dirty="0" err="1" smtClean="0">
                <a:latin typeface="+mn-lt"/>
                <a:cs typeface="Calibri" pitchFamily="34" charset="0"/>
              </a:rPr>
              <a:t>Qimaging</a:t>
            </a:r>
            <a:r>
              <a:rPr lang="en-GB" sz="1400" dirty="0" smtClean="0">
                <a:latin typeface="+mn-lt"/>
                <a:cs typeface="Calibri" pitchFamily="34" charset="0"/>
              </a:rPr>
              <a:t>/Media Cybernetics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4075" y="128588"/>
            <a:ext cx="6561138" cy="852140"/>
          </a:xfrm>
        </p:spPr>
        <p:txBody>
          <a:bodyPr/>
          <a:lstStyle/>
          <a:p>
            <a:r>
              <a:rPr lang="en-GB" dirty="0" smtClean="0"/>
              <a:t>Exhibitor Listing continued</a:t>
            </a:r>
            <a:endParaRPr lang="en-GB" dirty="0"/>
          </a:p>
        </p:txBody>
      </p:sp>
      <p:sp>
        <p:nvSpPr>
          <p:cNvPr id="4" name="Subtitle 3"/>
          <p:cNvSpPr txBox="1">
            <a:spLocks/>
          </p:cNvSpPr>
          <p:nvPr/>
        </p:nvSpPr>
        <p:spPr bwMode="auto">
          <a:xfrm>
            <a:off x="2051050" y="941388"/>
            <a:ext cx="2520950" cy="5656262"/>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marL="342900" marR="0" lvl="0" indent="-342900" algn="l" defTabSz="449263" rtl="0" eaLnBrk="0" fontAlgn="base" latinLnBrk="0" hangingPunct="0">
              <a:lnSpc>
                <a:spcPct val="100000"/>
              </a:lnSpc>
              <a:spcBef>
                <a:spcPct val="0"/>
              </a:spcBef>
              <a:spcAft>
                <a:spcPct val="0"/>
              </a:spcAft>
              <a:buClr>
                <a:srgbClr val="000000"/>
              </a:buClr>
              <a:buSzPct val="100000"/>
              <a:buFont typeface="Times New Roman" pitchFamily="18" charset="0"/>
              <a:buNone/>
              <a:tabLst/>
              <a:defRPr/>
            </a:pPr>
            <a:r>
              <a:rPr kumimoji="0" lang="it-IT" sz="900" b="0" i="0" u="none" strike="noStrike" kern="0" cap="none" spc="0" normalizeH="0" baseline="0" noProof="0" dirty="0" smtClean="0">
                <a:ln>
                  <a:noFill/>
                </a:ln>
                <a:solidFill>
                  <a:srgbClr val="FFFFFF"/>
                </a:solidFill>
                <a:effectLst/>
                <a:uLnTx/>
                <a:uFillTx/>
                <a:latin typeface="Calibri" pitchFamily="34" charset="0"/>
                <a:ea typeface="Calibri" pitchFamily="34" charset="0"/>
                <a:cs typeface="Times New Roman" pitchFamily="18" charset="0"/>
              </a:rPr>
              <a:t>	</a:t>
            </a:r>
            <a:endParaRPr kumimoji="0" lang="en-GB" sz="900" b="0" i="0" u="none" strike="noStrike" kern="0" cap="none" spc="0" normalizeH="0" baseline="0" noProof="0" dirty="0" smtClean="0">
              <a:ln>
                <a:noFill/>
              </a:ln>
              <a:solidFill>
                <a:srgbClr val="FFFFFF"/>
              </a:solidFill>
              <a:effectLst/>
              <a:uLnTx/>
              <a:uFillTx/>
              <a:latin typeface="Calibri" pitchFamily="34" charset="0"/>
              <a:ea typeface="Calibri" pitchFamily="34" charset="0"/>
              <a:cs typeface="Times New Roman" pitchFamily="18" charset="0"/>
            </a:endParaRPr>
          </a:p>
        </p:txBody>
      </p:sp>
      <p:sp>
        <p:nvSpPr>
          <p:cNvPr id="8" name="TextBox 7"/>
          <p:cNvSpPr txBox="1"/>
          <p:nvPr/>
        </p:nvSpPr>
        <p:spPr>
          <a:xfrm>
            <a:off x="2051720" y="1124744"/>
            <a:ext cx="2016224" cy="5832366"/>
          </a:xfrm>
          <a:prstGeom prst="rect">
            <a:avLst/>
          </a:prstGeom>
          <a:noFill/>
        </p:spPr>
        <p:txBody>
          <a:bodyPr wrap="square" rtlCol="0">
            <a:spAutoFit/>
          </a:bodyPr>
          <a:lstStyle/>
          <a:p>
            <a:r>
              <a:rPr lang="en-GB" sz="1400" dirty="0" smtClean="0">
                <a:latin typeface="+mn-lt"/>
                <a:cs typeface="Calibri" pitchFamily="34" charset="0"/>
              </a:rPr>
              <a:t>Photon etc.</a:t>
            </a:r>
          </a:p>
          <a:p>
            <a:endParaRPr lang="en-GB" sz="1400" dirty="0" smtClean="0">
              <a:latin typeface="+mn-lt"/>
              <a:cs typeface="Calibri" pitchFamily="34" charset="0"/>
            </a:endParaRPr>
          </a:p>
          <a:p>
            <a:r>
              <a:rPr lang="en-GB" sz="1400" dirty="0" smtClean="0">
                <a:latin typeface="+mn-lt"/>
                <a:cs typeface="Calibri" pitchFamily="34" charset="0"/>
              </a:rPr>
              <a:t>Photonic </a:t>
            </a:r>
            <a:r>
              <a:rPr lang="en-GB" sz="1400" dirty="0" err="1" smtClean="0">
                <a:latin typeface="+mn-lt"/>
                <a:cs typeface="Calibri" pitchFamily="34" charset="0"/>
              </a:rPr>
              <a:t>Geräte</a:t>
            </a:r>
            <a:r>
              <a:rPr lang="en-GB" sz="1400" dirty="0" smtClean="0">
                <a:latin typeface="+mn-lt"/>
                <a:cs typeface="Calibri" pitchFamily="34" charset="0"/>
              </a:rPr>
              <a:t> GmbH &amp; </a:t>
            </a:r>
            <a:r>
              <a:rPr lang="en-GB" sz="1400" dirty="0" err="1" smtClean="0">
                <a:latin typeface="+mn-lt"/>
                <a:cs typeface="Calibri" pitchFamily="34" charset="0"/>
              </a:rPr>
              <a:t>CoKG</a:t>
            </a:r>
            <a:endParaRPr lang="en-GB" sz="1400" dirty="0" smtClean="0">
              <a:latin typeface="+mn-lt"/>
              <a:cs typeface="Calibri" pitchFamily="34" charset="0"/>
            </a:endParaRPr>
          </a:p>
          <a:p>
            <a:endParaRPr lang="en-GB" sz="1400" dirty="0" smtClean="0">
              <a:latin typeface="+mn-lt"/>
              <a:cs typeface="Calibri" pitchFamily="34" charset="0"/>
            </a:endParaRPr>
          </a:p>
          <a:p>
            <a:r>
              <a:rPr lang="en-GB" sz="1400" dirty="0" err="1" smtClean="0">
                <a:latin typeface="+mn-lt"/>
                <a:cs typeface="Calibri" pitchFamily="34" charset="0"/>
              </a:rPr>
              <a:t>Physik</a:t>
            </a:r>
            <a:r>
              <a:rPr lang="en-GB" sz="1400" dirty="0" smtClean="0">
                <a:latin typeface="+mn-lt"/>
                <a:cs typeface="Calibri" pitchFamily="34" charset="0"/>
              </a:rPr>
              <a:t> </a:t>
            </a:r>
            <a:r>
              <a:rPr lang="en-GB" sz="1400" dirty="0" err="1" smtClean="0">
                <a:latin typeface="+mn-lt"/>
                <a:cs typeface="Calibri" pitchFamily="34" charset="0"/>
              </a:rPr>
              <a:t>Instrumente</a:t>
            </a:r>
            <a:r>
              <a:rPr lang="en-GB" sz="1400" dirty="0" smtClean="0">
                <a:latin typeface="+mn-lt"/>
                <a:cs typeface="Calibri" pitchFamily="34" charset="0"/>
              </a:rPr>
              <a:t> Ltd (PI)</a:t>
            </a:r>
          </a:p>
          <a:p>
            <a:endParaRPr lang="en-GB" sz="1400" dirty="0" smtClean="0">
              <a:cs typeface="Calibri" pitchFamily="34" charset="0"/>
            </a:endParaRPr>
          </a:p>
          <a:p>
            <a:r>
              <a:rPr lang="en-GB" sz="1400" dirty="0" smtClean="0">
                <a:latin typeface="+mn-lt"/>
                <a:cs typeface="Calibri" pitchFamily="34" charset="0"/>
              </a:rPr>
              <a:t>Prior Scientific Instruments Ltd</a:t>
            </a:r>
          </a:p>
          <a:p>
            <a:endParaRPr lang="en-GB" sz="1400" dirty="0" smtClean="0">
              <a:latin typeface="+mn-lt"/>
              <a:cs typeface="Calibri" pitchFamily="34" charset="0"/>
            </a:endParaRPr>
          </a:p>
          <a:p>
            <a:r>
              <a:rPr lang="en-GB" sz="1400" dirty="0" err="1" smtClean="0">
                <a:latin typeface="+mn-lt"/>
                <a:cs typeface="Calibri" pitchFamily="34" charset="0"/>
              </a:rPr>
              <a:t>Quekett</a:t>
            </a:r>
            <a:r>
              <a:rPr lang="en-GB" sz="1400" dirty="0" smtClean="0">
                <a:latin typeface="+mn-lt"/>
                <a:cs typeface="Calibri" pitchFamily="34" charset="0"/>
              </a:rPr>
              <a:t> Microscopical Club</a:t>
            </a:r>
          </a:p>
          <a:p>
            <a:endParaRPr lang="en-GB" sz="1400" dirty="0" smtClean="0">
              <a:latin typeface="+mn-lt"/>
              <a:cs typeface="Calibri" pitchFamily="34" charset="0"/>
            </a:endParaRPr>
          </a:p>
          <a:p>
            <a:r>
              <a:rPr lang="en-GB" sz="1400" dirty="0" smtClean="0">
                <a:latin typeface="+mn-lt"/>
                <a:cs typeface="Calibri" pitchFamily="34" charset="0"/>
              </a:rPr>
              <a:t>Quorum Technologies</a:t>
            </a:r>
          </a:p>
          <a:p>
            <a:endParaRPr lang="en-GB" sz="1400" dirty="0" smtClean="0">
              <a:latin typeface="+mn-lt"/>
              <a:cs typeface="Calibri" pitchFamily="34" charset="0"/>
            </a:endParaRPr>
          </a:p>
          <a:p>
            <a:r>
              <a:rPr lang="en-GB" sz="1400" dirty="0" smtClean="0">
                <a:latin typeface="+mn-lt"/>
                <a:cs typeface="Calibri" pitchFamily="34" charset="0"/>
              </a:rPr>
              <a:t>Raptor Photonics Ltd</a:t>
            </a:r>
          </a:p>
          <a:p>
            <a:endParaRPr lang="en-GB" sz="1400" dirty="0" smtClean="0">
              <a:latin typeface="+mn-lt"/>
              <a:cs typeface="Calibri" pitchFamily="34" charset="0"/>
            </a:endParaRPr>
          </a:p>
          <a:p>
            <a:r>
              <a:rPr lang="en-GB" sz="1400" dirty="0" smtClean="0">
                <a:latin typeface="+mn-lt"/>
                <a:cs typeface="Calibri" pitchFamily="34" charset="0"/>
              </a:rPr>
              <a:t>RMC Products</a:t>
            </a:r>
          </a:p>
          <a:p>
            <a:endParaRPr lang="en-GB" sz="1400" dirty="0" smtClean="0">
              <a:latin typeface="+mn-lt"/>
              <a:cs typeface="Calibri" pitchFamily="34" charset="0"/>
            </a:endParaRPr>
          </a:p>
          <a:p>
            <a:r>
              <a:rPr lang="en-GB" sz="1400" dirty="0" smtClean="0">
                <a:latin typeface="+mn-lt"/>
                <a:cs typeface="Calibri" pitchFamily="34" charset="0"/>
              </a:rPr>
              <a:t>ROWIAK GmbH</a:t>
            </a:r>
          </a:p>
          <a:p>
            <a:endParaRPr lang="en-GB" sz="1400" dirty="0" smtClean="0">
              <a:latin typeface="+mn-lt"/>
              <a:cs typeface="Calibri" pitchFamily="34" charset="0"/>
            </a:endParaRPr>
          </a:p>
          <a:p>
            <a:r>
              <a:rPr lang="en-GB" sz="1400" dirty="0" err="1" smtClean="0">
                <a:latin typeface="+mn-lt"/>
                <a:cs typeface="Calibri" pitchFamily="34" charset="0"/>
              </a:rPr>
              <a:t>SelectScience</a:t>
            </a:r>
            <a:endParaRPr lang="en-GB" sz="1400" dirty="0" smtClean="0">
              <a:latin typeface="+mn-lt"/>
              <a:cs typeface="Calibri" pitchFamily="34" charset="0"/>
            </a:endParaRPr>
          </a:p>
          <a:p>
            <a:endParaRPr lang="en-GB" sz="1400" dirty="0" smtClean="0">
              <a:latin typeface="+mn-lt"/>
              <a:cs typeface="Calibri" pitchFamily="34" charset="0"/>
            </a:endParaRPr>
          </a:p>
          <a:p>
            <a:r>
              <a:rPr lang="en-GB" sz="1400" dirty="0" err="1" smtClean="0">
                <a:latin typeface="+mn-lt"/>
                <a:cs typeface="Calibri" pitchFamily="34" charset="0"/>
              </a:rPr>
              <a:t>SkyScan</a:t>
            </a:r>
            <a:r>
              <a:rPr lang="en-GB" sz="1400" dirty="0" smtClean="0">
                <a:latin typeface="+mn-lt"/>
                <a:cs typeface="Calibri" pitchFamily="34" charset="0"/>
              </a:rPr>
              <a:t> NV</a:t>
            </a:r>
          </a:p>
          <a:p>
            <a:endParaRPr lang="en-GB" sz="1400" dirty="0" smtClean="0">
              <a:latin typeface="+mn-lt"/>
              <a:cs typeface="Calibri" pitchFamily="34" charset="0"/>
            </a:endParaRPr>
          </a:p>
          <a:p>
            <a:endParaRPr lang="en-GB" sz="900" dirty="0" smtClean="0">
              <a:latin typeface="+mn-lt"/>
              <a:cs typeface="Calibri" pitchFamily="34" charset="0"/>
            </a:endParaRPr>
          </a:p>
        </p:txBody>
      </p:sp>
      <p:sp>
        <p:nvSpPr>
          <p:cNvPr id="9" name="TextBox 8"/>
          <p:cNvSpPr txBox="1"/>
          <p:nvPr/>
        </p:nvSpPr>
        <p:spPr>
          <a:xfrm>
            <a:off x="4355976" y="1124744"/>
            <a:ext cx="2088232" cy="5693866"/>
          </a:xfrm>
          <a:prstGeom prst="rect">
            <a:avLst/>
          </a:prstGeom>
          <a:noFill/>
        </p:spPr>
        <p:txBody>
          <a:bodyPr wrap="square" rtlCol="0">
            <a:spAutoFit/>
          </a:bodyPr>
          <a:lstStyle/>
          <a:p>
            <a:r>
              <a:rPr lang="en-GB" sz="1400" dirty="0" err="1" smtClean="0">
                <a:latin typeface="+mn-lt"/>
                <a:cs typeface="Calibri" pitchFamily="34" charset="0"/>
              </a:rPr>
              <a:t>SmarAct</a:t>
            </a:r>
            <a:r>
              <a:rPr lang="en-GB" sz="1400" dirty="0" smtClean="0">
                <a:latin typeface="+mn-lt"/>
                <a:cs typeface="Calibri" pitchFamily="34" charset="0"/>
              </a:rPr>
              <a:t> GmbH</a:t>
            </a:r>
          </a:p>
          <a:p>
            <a:endParaRPr lang="en-GB" sz="1400" dirty="0" smtClean="0">
              <a:latin typeface="+mn-lt"/>
              <a:cs typeface="Calibri" pitchFamily="34" charset="0"/>
            </a:endParaRPr>
          </a:p>
          <a:p>
            <a:r>
              <a:rPr lang="en-GB" sz="1400" dirty="0" smtClean="0">
                <a:latin typeface="+mn-lt"/>
                <a:cs typeface="Calibri" pitchFamily="34" charset="0"/>
              </a:rPr>
              <a:t>Solent Scientific</a:t>
            </a:r>
          </a:p>
          <a:p>
            <a:endParaRPr lang="en-GB" sz="1400" dirty="0" smtClean="0">
              <a:latin typeface="+mn-lt"/>
              <a:cs typeface="Calibri" pitchFamily="34" charset="0"/>
            </a:endParaRPr>
          </a:p>
          <a:p>
            <a:r>
              <a:rPr lang="en-GB" sz="1400" dirty="0" smtClean="0">
                <a:latin typeface="+mn-lt"/>
                <a:cs typeface="Calibri" pitchFamily="34" charset="0"/>
              </a:rPr>
              <a:t>SPECS Surface </a:t>
            </a:r>
            <a:r>
              <a:rPr lang="en-GB" sz="1400" dirty="0" err="1" smtClean="0">
                <a:latin typeface="+mn-lt"/>
                <a:cs typeface="Calibri" pitchFamily="34" charset="0"/>
              </a:rPr>
              <a:t>Nano</a:t>
            </a:r>
            <a:r>
              <a:rPr lang="en-GB" sz="1400" dirty="0" smtClean="0">
                <a:latin typeface="+mn-lt"/>
                <a:cs typeface="Calibri" pitchFamily="34" charset="0"/>
              </a:rPr>
              <a:t> Analysis GmbH</a:t>
            </a:r>
          </a:p>
          <a:p>
            <a:endParaRPr lang="en-GB" sz="1400" dirty="0" smtClean="0">
              <a:latin typeface="+mn-lt"/>
              <a:cs typeface="Calibri" pitchFamily="34" charset="0"/>
            </a:endParaRPr>
          </a:p>
          <a:p>
            <a:r>
              <a:rPr lang="en-GB" sz="1400" dirty="0" smtClean="0">
                <a:latin typeface="+mn-lt"/>
                <a:cs typeface="Calibri" pitchFamily="34" charset="0"/>
              </a:rPr>
              <a:t>SPI Supplies</a:t>
            </a:r>
          </a:p>
          <a:p>
            <a:endParaRPr lang="en-GB" sz="1400" dirty="0" smtClean="0">
              <a:latin typeface="+mn-lt"/>
              <a:cs typeface="Calibri" pitchFamily="34" charset="0"/>
            </a:endParaRPr>
          </a:p>
          <a:p>
            <a:r>
              <a:rPr lang="en-GB" sz="1400" dirty="0" smtClean="0">
                <a:latin typeface="+mn-lt"/>
                <a:cs typeface="Calibri" pitchFamily="34" charset="0"/>
              </a:rPr>
              <a:t>Surface Measurement Systems</a:t>
            </a:r>
          </a:p>
          <a:p>
            <a:endParaRPr lang="en-GB" sz="1400" dirty="0" smtClean="0">
              <a:latin typeface="+mn-lt"/>
              <a:cs typeface="Calibri" pitchFamily="34" charset="0"/>
            </a:endParaRPr>
          </a:p>
          <a:p>
            <a:r>
              <a:rPr lang="en-GB" sz="1400" dirty="0" smtClean="0">
                <a:latin typeface="+mn-lt"/>
                <a:cs typeface="Calibri" pitchFamily="34" charset="0"/>
              </a:rPr>
              <a:t>Ted Pella Inc</a:t>
            </a:r>
          </a:p>
          <a:p>
            <a:endParaRPr lang="en-GB" sz="1400" dirty="0" smtClean="0">
              <a:latin typeface="+mn-lt"/>
              <a:cs typeface="Calibri" pitchFamily="34" charset="0"/>
            </a:endParaRPr>
          </a:p>
          <a:p>
            <a:r>
              <a:rPr lang="en-GB" sz="1400" dirty="0" err="1" smtClean="0">
                <a:latin typeface="+mn-lt"/>
                <a:cs typeface="Calibri" pitchFamily="34" charset="0"/>
              </a:rPr>
              <a:t>Tescan</a:t>
            </a:r>
            <a:endParaRPr lang="en-GB" sz="1400" dirty="0" smtClean="0">
              <a:latin typeface="+mn-lt"/>
              <a:cs typeface="Calibri" pitchFamily="34" charset="0"/>
            </a:endParaRPr>
          </a:p>
          <a:p>
            <a:endParaRPr lang="en-GB" sz="1400" dirty="0" smtClean="0">
              <a:latin typeface="+mn-lt"/>
              <a:cs typeface="Calibri" pitchFamily="34" charset="0"/>
            </a:endParaRPr>
          </a:p>
          <a:p>
            <a:r>
              <a:rPr lang="en-GB" sz="1400" dirty="0" smtClean="0">
                <a:latin typeface="+mn-lt"/>
                <a:cs typeface="Calibri" pitchFamily="34" charset="0"/>
              </a:rPr>
              <a:t>Thermo Scientific</a:t>
            </a:r>
          </a:p>
          <a:p>
            <a:endParaRPr lang="en-GB" sz="1400" dirty="0" smtClean="0">
              <a:latin typeface="+mn-lt"/>
              <a:cs typeface="Calibri" pitchFamily="34" charset="0"/>
            </a:endParaRPr>
          </a:p>
          <a:p>
            <a:r>
              <a:rPr lang="en-GB" sz="1400" dirty="0" err="1" smtClean="0">
                <a:latin typeface="+mn-lt"/>
                <a:cs typeface="Calibri" pitchFamily="34" charset="0"/>
              </a:rPr>
              <a:t>Thorlabs</a:t>
            </a:r>
            <a:r>
              <a:rPr lang="en-GB" sz="1400" dirty="0" smtClean="0">
                <a:latin typeface="+mn-lt"/>
                <a:cs typeface="Calibri" pitchFamily="34" charset="0"/>
              </a:rPr>
              <a:t> Ltd</a:t>
            </a:r>
          </a:p>
          <a:p>
            <a:endParaRPr lang="en-GB" sz="1400" dirty="0" smtClean="0">
              <a:latin typeface="+mn-lt"/>
              <a:cs typeface="Calibri" pitchFamily="34" charset="0"/>
            </a:endParaRPr>
          </a:p>
          <a:p>
            <a:r>
              <a:rPr lang="en-GB" sz="1400" dirty="0" err="1" smtClean="0">
                <a:latin typeface="+mn-lt"/>
                <a:cs typeface="Calibri" pitchFamily="34" charset="0"/>
              </a:rPr>
              <a:t>Tietz</a:t>
            </a:r>
            <a:r>
              <a:rPr lang="en-GB" sz="1400" dirty="0" smtClean="0">
                <a:latin typeface="+mn-lt"/>
                <a:cs typeface="Calibri" pitchFamily="34" charset="0"/>
              </a:rPr>
              <a:t> Video and Image Processing Systems GmbH</a:t>
            </a:r>
          </a:p>
          <a:p>
            <a:endParaRPr lang="en-GB" sz="1400" dirty="0" smtClean="0">
              <a:latin typeface="+mn-lt"/>
              <a:cs typeface="Calibri" pitchFamily="34" charset="0"/>
            </a:endParaRPr>
          </a:p>
          <a:p>
            <a:r>
              <a:rPr lang="en-GB" sz="1400" dirty="0" smtClean="0">
                <a:latin typeface="+mn-lt"/>
                <a:cs typeface="Calibri" pitchFamily="34" charset="0"/>
              </a:rPr>
              <a:t>Tousimis</a:t>
            </a:r>
          </a:p>
          <a:p>
            <a:endParaRPr lang="en-GB" sz="1400" dirty="0" smtClean="0">
              <a:latin typeface="+mn-lt"/>
              <a:cs typeface="Calibri" pitchFamily="34" charset="0"/>
            </a:endParaRPr>
          </a:p>
        </p:txBody>
      </p:sp>
      <p:pic>
        <p:nvPicPr>
          <p:cNvPr id="15"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
        <p:nvSpPr>
          <p:cNvPr id="7" name="Rectangle 6"/>
          <p:cNvSpPr/>
          <p:nvPr/>
        </p:nvSpPr>
        <p:spPr>
          <a:xfrm>
            <a:off x="6516216" y="1124744"/>
            <a:ext cx="2627784" cy="954107"/>
          </a:xfrm>
          <a:prstGeom prst="rect">
            <a:avLst/>
          </a:prstGeom>
        </p:spPr>
        <p:txBody>
          <a:bodyPr wrap="square">
            <a:spAutoFit/>
          </a:bodyPr>
          <a:lstStyle/>
          <a:p>
            <a:r>
              <a:rPr lang="en-GB" sz="1400" dirty="0" smtClean="0">
                <a:latin typeface="+mn-lt"/>
                <a:cs typeface="Calibri" pitchFamily="34" charset="0"/>
              </a:rPr>
              <a:t>VSG-Visualizations Sciences Group</a:t>
            </a:r>
          </a:p>
          <a:p>
            <a:endParaRPr lang="en-GB" sz="1400" dirty="0" smtClean="0">
              <a:latin typeface="+mn-lt"/>
              <a:cs typeface="Calibri" pitchFamily="34" charset="0"/>
            </a:endParaRPr>
          </a:p>
          <a:p>
            <a:r>
              <a:rPr lang="en-GB" sz="1400" dirty="0" err="1" smtClean="0">
                <a:latin typeface="+mn-lt"/>
                <a:cs typeface="Calibri" pitchFamily="34" charset="0"/>
              </a:rPr>
              <a:t>Xradia</a:t>
            </a:r>
            <a:endParaRPr lang="en-GB" sz="1400" dirty="0" smtClean="0">
              <a:latin typeface="+mn-lt"/>
              <a:cs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67744" y="332656"/>
            <a:ext cx="6336704" cy="769441"/>
          </a:xfrm>
          <a:prstGeom prst="rect">
            <a:avLst/>
          </a:prstGeom>
          <a:noFill/>
        </p:spPr>
        <p:txBody>
          <a:bodyPr wrap="square" rtlCol="0">
            <a:spAutoFit/>
          </a:bodyPr>
          <a:lstStyle/>
          <a:p>
            <a:r>
              <a:rPr lang="en-GB" sz="4400" dirty="0" smtClean="0">
                <a:latin typeface="+mj-lt"/>
                <a:cs typeface="Calibri" pitchFamily="34" charset="0"/>
              </a:rPr>
              <a:t>Sponsorship</a:t>
            </a:r>
            <a:endParaRPr lang="en-GB" sz="4400" dirty="0">
              <a:latin typeface="+mj-lt"/>
              <a:cs typeface="Calibri" pitchFamily="34" charset="0"/>
            </a:endParaRPr>
          </a:p>
        </p:txBody>
      </p:sp>
      <p:sp>
        <p:nvSpPr>
          <p:cNvPr id="7" name="TextBox 6"/>
          <p:cNvSpPr txBox="1"/>
          <p:nvPr/>
        </p:nvSpPr>
        <p:spPr>
          <a:xfrm>
            <a:off x="2267744" y="1268760"/>
            <a:ext cx="7020272" cy="1508105"/>
          </a:xfrm>
          <a:prstGeom prst="rect">
            <a:avLst/>
          </a:prstGeom>
          <a:noFill/>
        </p:spPr>
        <p:txBody>
          <a:bodyPr wrap="square" rtlCol="0">
            <a:spAutoFit/>
          </a:bodyPr>
          <a:lstStyle/>
          <a:p>
            <a:r>
              <a:rPr lang="en-GB" sz="2000" dirty="0" smtClean="0">
                <a:latin typeface="+mn-lt"/>
              </a:rPr>
              <a:t>The following sponsorship opportunities have been reserved:</a:t>
            </a:r>
            <a:endParaRPr lang="en-GB" dirty="0" smtClean="0">
              <a:latin typeface="+mn-lt"/>
            </a:endParaRPr>
          </a:p>
          <a:p>
            <a:endParaRPr lang="en-GB" dirty="0" smtClean="0"/>
          </a:p>
          <a:p>
            <a:endParaRPr lang="en-GB" dirty="0" smtClean="0"/>
          </a:p>
          <a:p>
            <a:endParaRPr lang="en-GB" dirty="0" smtClean="0"/>
          </a:p>
          <a:p>
            <a:endParaRPr lang="en-GB" dirty="0"/>
          </a:p>
        </p:txBody>
      </p:sp>
      <p:sp>
        <p:nvSpPr>
          <p:cNvPr id="8" name="TextBox 7"/>
          <p:cNvSpPr txBox="1"/>
          <p:nvPr/>
        </p:nvSpPr>
        <p:spPr>
          <a:xfrm>
            <a:off x="2051720" y="1844824"/>
            <a:ext cx="7092280" cy="5047536"/>
          </a:xfrm>
          <a:prstGeom prst="rect">
            <a:avLst/>
          </a:prstGeom>
          <a:noFill/>
        </p:spPr>
        <p:txBody>
          <a:bodyPr wrap="square" numCol="1" rtlCol="0">
            <a:spAutoFit/>
          </a:bodyPr>
          <a:lstStyle/>
          <a:p>
            <a:pPr algn="ctr"/>
            <a:r>
              <a:rPr lang="en-GB" dirty="0" smtClean="0">
                <a:latin typeface="+mn-lt"/>
              </a:rPr>
              <a:t>Opening Reception</a:t>
            </a:r>
          </a:p>
          <a:p>
            <a:pPr algn="ctr"/>
            <a:r>
              <a:rPr lang="en-GB" dirty="0" smtClean="0">
                <a:latin typeface="+mn-lt"/>
              </a:rPr>
              <a:t>Poster Reception-Wednesday</a:t>
            </a:r>
          </a:p>
          <a:p>
            <a:pPr algn="ctr"/>
            <a:r>
              <a:rPr lang="en-GB" dirty="0" smtClean="0">
                <a:latin typeface="+mn-lt"/>
              </a:rPr>
              <a:t>Branded Conference Bags</a:t>
            </a:r>
          </a:p>
          <a:p>
            <a:pPr algn="ctr"/>
            <a:r>
              <a:rPr lang="en-GB" dirty="0" smtClean="0">
                <a:latin typeface="+mn-lt"/>
              </a:rPr>
              <a:t>Exhibition Tote Bags</a:t>
            </a:r>
          </a:p>
          <a:p>
            <a:pPr algn="ctr"/>
            <a:r>
              <a:rPr lang="en-GB" dirty="0" smtClean="0">
                <a:latin typeface="+mn-lt"/>
              </a:rPr>
              <a:t>Branded Lanyards</a:t>
            </a:r>
          </a:p>
          <a:p>
            <a:pPr algn="ctr"/>
            <a:r>
              <a:rPr lang="en-GB" dirty="0" smtClean="0">
                <a:latin typeface="+mn-lt"/>
              </a:rPr>
              <a:t>Conference Programme</a:t>
            </a:r>
          </a:p>
          <a:p>
            <a:pPr algn="ctr"/>
            <a:r>
              <a:rPr lang="en-GB" dirty="0" smtClean="0">
                <a:latin typeface="+mn-lt"/>
              </a:rPr>
              <a:t>Printed ½ Page Advert in Conference Programme</a:t>
            </a:r>
          </a:p>
          <a:p>
            <a:pPr algn="ctr"/>
            <a:r>
              <a:rPr lang="en-GB" dirty="0" smtClean="0">
                <a:latin typeface="+mn-lt"/>
              </a:rPr>
              <a:t>Printed Full Page Advert </a:t>
            </a:r>
          </a:p>
          <a:p>
            <a:pPr algn="ctr"/>
            <a:r>
              <a:rPr lang="en-GB" dirty="0" smtClean="0">
                <a:latin typeface="+mn-lt"/>
              </a:rPr>
              <a:t>Inserts in the Conference Bags</a:t>
            </a:r>
          </a:p>
          <a:p>
            <a:pPr algn="ctr"/>
            <a:r>
              <a:rPr lang="en-GB" dirty="0" smtClean="0">
                <a:latin typeface="+mn-lt"/>
              </a:rPr>
              <a:t>Branded Water Coolers</a:t>
            </a:r>
          </a:p>
          <a:p>
            <a:pPr algn="ctr"/>
            <a:r>
              <a:rPr lang="en-GB" dirty="0" smtClean="0">
                <a:latin typeface="+mn-lt"/>
              </a:rPr>
              <a:t>‘You are here’ boards</a:t>
            </a:r>
          </a:p>
          <a:p>
            <a:pPr algn="ctr"/>
            <a:r>
              <a:rPr lang="en-GB" dirty="0" smtClean="0">
                <a:latin typeface="+mn-lt"/>
              </a:rPr>
              <a:t>Plasma Screen Adverts</a:t>
            </a:r>
          </a:p>
          <a:p>
            <a:pPr algn="ctr"/>
            <a:r>
              <a:rPr lang="en-GB" dirty="0" smtClean="0">
                <a:latin typeface="+mn-lt"/>
              </a:rPr>
              <a:t>Sponsorship of the emc2012 Exhibition page</a:t>
            </a:r>
          </a:p>
          <a:p>
            <a:pPr algn="ctr"/>
            <a:r>
              <a:rPr lang="en-GB" dirty="0" smtClean="0">
                <a:latin typeface="+mn-lt"/>
              </a:rPr>
              <a:t>Sponsorship of the emc2012 Registration page</a:t>
            </a:r>
          </a:p>
          <a:p>
            <a:endParaRPr lang="en-GB" sz="1400" dirty="0" smtClean="0"/>
          </a:p>
          <a:p>
            <a:endParaRPr lang="en-GB" sz="1400" dirty="0" smtClean="0"/>
          </a:p>
          <a:p>
            <a:endParaRPr lang="en-GB" sz="1400" dirty="0" smtClean="0"/>
          </a:p>
          <a:p>
            <a:endParaRPr lang="en-GB" sz="1400" dirty="0" smtClean="0"/>
          </a:p>
          <a:p>
            <a:endParaRPr lang="en-GB" sz="1400" dirty="0"/>
          </a:p>
        </p:txBody>
      </p:sp>
      <p:pic>
        <p:nvPicPr>
          <p:cNvPr id="10"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extLst>
      <p:ext uri="{BB962C8B-B14F-4D97-AF65-F5344CB8AC3E}">
        <p14:creationId xmlns="" xmlns:p14="http://schemas.microsoft.com/office/powerpoint/2010/main" val="32437666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67744" y="332656"/>
            <a:ext cx="6336704" cy="769441"/>
          </a:xfrm>
          <a:prstGeom prst="rect">
            <a:avLst/>
          </a:prstGeom>
          <a:noFill/>
        </p:spPr>
        <p:txBody>
          <a:bodyPr wrap="square" rtlCol="0">
            <a:spAutoFit/>
          </a:bodyPr>
          <a:lstStyle/>
          <a:p>
            <a:r>
              <a:rPr lang="en-GB" sz="4400" dirty="0" smtClean="0">
                <a:latin typeface="+mj-lt"/>
                <a:cs typeface="Calibri" pitchFamily="34" charset="0"/>
              </a:rPr>
              <a:t>Sponsorship Opportunities</a:t>
            </a:r>
            <a:endParaRPr lang="en-GB" sz="4400" dirty="0">
              <a:latin typeface="+mj-lt"/>
              <a:cs typeface="Calibri" pitchFamily="34" charset="0"/>
            </a:endParaRPr>
          </a:p>
        </p:txBody>
      </p:sp>
      <p:sp>
        <p:nvSpPr>
          <p:cNvPr id="3" name="TextBox 2"/>
          <p:cNvSpPr txBox="1"/>
          <p:nvPr/>
        </p:nvSpPr>
        <p:spPr>
          <a:xfrm>
            <a:off x="2267744" y="1340768"/>
            <a:ext cx="6624736" cy="5632311"/>
          </a:xfrm>
          <a:prstGeom prst="rect">
            <a:avLst/>
          </a:prstGeom>
          <a:noFill/>
        </p:spPr>
        <p:txBody>
          <a:bodyPr wrap="square" rtlCol="0">
            <a:spAutoFit/>
          </a:bodyPr>
          <a:lstStyle/>
          <a:p>
            <a:r>
              <a:rPr lang="en-GB" sz="2000" dirty="0" smtClean="0">
                <a:latin typeface="+mn-lt"/>
              </a:rPr>
              <a:t>The following sponsorship opportunities are still available;</a:t>
            </a:r>
          </a:p>
          <a:p>
            <a:endParaRPr lang="en-GB" dirty="0" smtClean="0">
              <a:latin typeface="+mn-lt"/>
            </a:endParaRPr>
          </a:p>
          <a:p>
            <a:pPr algn="ctr"/>
            <a:r>
              <a:rPr lang="en-GB" dirty="0" smtClean="0">
                <a:latin typeface="+mn-lt"/>
              </a:rPr>
              <a:t>Wine at Congress Dinner - Old Trafford</a:t>
            </a:r>
          </a:p>
          <a:p>
            <a:pPr algn="ctr"/>
            <a:r>
              <a:rPr lang="en-GB" dirty="0" smtClean="0">
                <a:latin typeface="+mn-lt"/>
              </a:rPr>
              <a:t>Old Trafford Museum Tour and Drinks Reception</a:t>
            </a:r>
          </a:p>
          <a:p>
            <a:pPr algn="ctr"/>
            <a:r>
              <a:rPr lang="en-GB" dirty="0" smtClean="0">
                <a:latin typeface="+mn-lt"/>
              </a:rPr>
              <a:t>Old Trafford Football Pitch Photo Opportunity</a:t>
            </a:r>
          </a:p>
          <a:p>
            <a:pPr algn="ctr"/>
            <a:r>
              <a:rPr lang="en-GB" dirty="0" smtClean="0">
                <a:latin typeface="+mn-lt"/>
              </a:rPr>
              <a:t>Poster Receptions - Monday,  Tuesday and Thursday</a:t>
            </a:r>
          </a:p>
          <a:p>
            <a:pPr algn="ctr"/>
            <a:r>
              <a:rPr lang="en-GB" dirty="0" smtClean="0">
                <a:latin typeface="+mn-lt"/>
              </a:rPr>
              <a:t>Conference Proceedings on a Branded DVD Disc</a:t>
            </a:r>
          </a:p>
          <a:p>
            <a:pPr algn="ctr"/>
            <a:r>
              <a:rPr lang="en-GB" dirty="0" smtClean="0">
                <a:latin typeface="+mn-lt"/>
              </a:rPr>
              <a:t>Branded USB memory stick</a:t>
            </a:r>
          </a:p>
          <a:p>
            <a:pPr algn="ctr"/>
            <a:r>
              <a:rPr lang="en-GB" dirty="0" smtClean="0">
                <a:latin typeface="+mn-lt"/>
              </a:rPr>
              <a:t>Branded Pens in the conference bags</a:t>
            </a:r>
          </a:p>
          <a:p>
            <a:pPr algn="ctr"/>
            <a:r>
              <a:rPr lang="en-GB" dirty="0" smtClean="0">
                <a:latin typeface="+mn-lt"/>
              </a:rPr>
              <a:t>Branded Tea and Coffee</a:t>
            </a:r>
          </a:p>
          <a:p>
            <a:pPr algn="ctr"/>
            <a:r>
              <a:rPr lang="en-GB" dirty="0" smtClean="0">
                <a:latin typeface="+mn-lt"/>
              </a:rPr>
              <a:t>Wi-Fi in the Main Hall-sponsored landing page and Wi-Fi info cards</a:t>
            </a:r>
          </a:p>
          <a:p>
            <a:pPr algn="ctr"/>
            <a:r>
              <a:rPr lang="en-GB" dirty="0" smtClean="0">
                <a:latin typeface="+mn-lt"/>
              </a:rPr>
              <a:t>Display Banners Outside the Main Hall</a:t>
            </a:r>
          </a:p>
          <a:p>
            <a:pPr algn="ctr"/>
            <a:r>
              <a:rPr lang="en-GB" dirty="0" smtClean="0">
                <a:latin typeface="+mn-lt"/>
              </a:rPr>
              <a:t>Sponsorship of the emc2012 Conference website page</a:t>
            </a:r>
          </a:p>
          <a:p>
            <a:pPr algn="ctr"/>
            <a:r>
              <a:rPr lang="en-GB" dirty="0" smtClean="0">
                <a:latin typeface="+mn-lt"/>
              </a:rPr>
              <a:t>Sponsorship of the emc2012 SPM website page</a:t>
            </a:r>
          </a:p>
          <a:p>
            <a:pPr algn="ctr"/>
            <a:r>
              <a:rPr lang="en-GB" dirty="0" smtClean="0">
                <a:latin typeface="+mn-lt"/>
              </a:rPr>
              <a:t>Sponsorship of the emc2012 Workshops website page</a:t>
            </a:r>
          </a:p>
          <a:p>
            <a:pPr algn="ctr"/>
            <a:r>
              <a:rPr lang="en-GB" dirty="0" smtClean="0">
                <a:latin typeface="+mn-lt"/>
              </a:rPr>
              <a:t>Sponsorship of the emc2012 Social Programme website page </a:t>
            </a:r>
          </a:p>
          <a:p>
            <a:pPr algn="ctr"/>
            <a:r>
              <a:rPr lang="en-GB" dirty="0" smtClean="0">
                <a:latin typeface="+mn-lt"/>
              </a:rPr>
              <a:t>(reserved for Opening reception, Wine at dinner, Museum Tour, Photo Opportunity and Poster Reception sponsors)</a:t>
            </a:r>
          </a:p>
          <a:p>
            <a:endParaRPr lang="en-GB" dirty="0" smtClean="0"/>
          </a:p>
          <a:p>
            <a:endParaRPr lang="en-GB" dirty="0"/>
          </a:p>
        </p:txBody>
      </p:sp>
      <p:pic>
        <p:nvPicPr>
          <p:cNvPr id="10"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2123728" y="0"/>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GB" sz="4400" dirty="0" smtClean="0">
                <a:solidFill>
                  <a:srgbClr val="FFFFFF"/>
                </a:solidFill>
                <a:latin typeface="Gill Sans MT" pitchFamily="34" charset="0"/>
              </a:rPr>
              <a:t>Agenda</a:t>
            </a:r>
            <a:endParaRPr lang="en-GB" sz="4400" dirty="0">
              <a:solidFill>
                <a:srgbClr val="FFFFFF"/>
              </a:solidFill>
              <a:latin typeface="Gill Sans MT" pitchFamily="34" charset="0"/>
            </a:endParaRPr>
          </a:p>
        </p:txBody>
      </p:sp>
      <p:sp>
        <p:nvSpPr>
          <p:cNvPr id="4099" name="Text Box 2"/>
          <p:cNvSpPr txBox="1">
            <a:spLocks noChangeArrowheads="1"/>
          </p:cNvSpPr>
          <p:nvPr/>
        </p:nvSpPr>
        <p:spPr bwMode="auto">
          <a:xfrm>
            <a:off x="2051720" y="980728"/>
            <a:ext cx="6634733" cy="5181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9pPr>
          </a:lstStyle>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Welcome and Event Overview - Professor Tony Wilson, RMS President</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Scientific Programme - Dr Debbie Stokes, emc2012 Chair</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Exhibition and other Events in the Hall – Ms Allison Winton, RMS Event Director</a:t>
            </a:r>
          </a:p>
          <a:p>
            <a:pPr eaLnBrk="1" hangingPunct="1">
              <a:spcBef>
                <a:spcPts val="800"/>
              </a:spcBef>
              <a:buClr>
                <a:srgbClr val="FFFFFF"/>
              </a:buClr>
              <a:buFont typeface="Arial" charset="0"/>
              <a:buChar char="•"/>
            </a:pPr>
            <a:r>
              <a:rPr lang="en-GB" sz="2400" b="1" dirty="0" smtClean="0">
                <a:solidFill>
                  <a:srgbClr val="FFFFFF"/>
                </a:solidFill>
                <a:latin typeface="Gill Sans MT" pitchFamily="34" charset="0"/>
              </a:rPr>
              <a:t>Event Promotion – Mr Rod Shipley, RMS CAB Chair</a:t>
            </a:r>
          </a:p>
          <a:p>
            <a:pPr eaLnBrk="1" hangingPunct="1">
              <a:spcBef>
                <a:spcPts val="800"/>
              </a:spcBef>
              <a:buClr>
                <a:srgbClr val="FFFFFF"/>
              </a:buClr>
              <a:buFont typeface="Arial" charset="0"/>
              <a:buChar char="•"/>
            </a:pPr>
            <a:r>
              <a:rPr lang="en-GB" sz="2400" dirty="0">
                <a:solidFill>
                  <a:schemeClr val="bg1">
                    <a:lumMod val="85000"/>
                  </a:schemeClr>
                </a:solidFill>
                <a:latin typeface="Gill Sans MT" pitchFamily="34" charset="0"/>
              </a:rPr>
              <a:t>Delegate Social </a:t>
            </a:r>
            <a:r>
              <a:rPr lang="en-GB" sz="2400" dirty="0" smtClean="0">
                <a:solidFill>
                  <a:schemeClr val="bg1">
                    <a:lumMod val="85000"/>
                  </a:schemeClr>
                </a:solidFill>
                <a:latin typeface="Gill Sans MT" pitchFamily="34" charset="0"/>
              </a:rPr>
              <a:t>Programme </a:t>
            </a:r>
            <a:r>
              <a:rPr lang="en-GB" sz="2400" dirty="0">
                <a:solidFill>
                  <a:schemeClr val="bg1">
                    <a:lumMod val="85000"/>
                  </a:schemeClr>
                </a:solidFill>
                <a:latin typeface="Gill Sans MT" pitchFamily="34" charset="0"/>
              </a:rPr>
              <a:t>– Ms Allison </a:t>
            </a:r>
            <a:r>
              <a:rPr lang="en-GB" sz="2400" dirty="0" smtClean="0">
                <a:solidFill>
                  <a:schemeClr val="bg1">
                    <a:lumMod val="85000"/>
                  </a:schemeClr>
                </a:solidFill>
                <a:latin typeface="Gill Sans MT" pitchFamily="34" charset="0"/>
              </a:rPr>
              <a:t>Winton</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Logistics – Ms Allison Winton</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Meet the Team</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Venue Tour</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Lunch</a:t>
            </a:r>
          </a:p>
        </p:txBody>
      </p:sp>
      <p:pic>
        <p:nvPicPr>
          <p:cNvPr id="102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extLst>
      <p:ext uri="{BB962C8B-B14F-4D97-AF65-F5344CB8AC3E}">
        <p14:creationId xmlns="" xmlns:p14="http://schemas.microsoft.com/office/powerpoint/2010/main" val="8255305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195736" y="476672"/>
            <a:ext cx="6480720" cy="769441"/>
          </a:xfrm>
          <a:prstGeom prst="rect">
            <a:avLst/>
          </a:prstGeom>
          <a:noFill/>
        </p:spPr>
        <p:txBody>
          <a:bodyPr wrap="square" rtlCol="0">
            <a:spAutoFit/>
          </a:bodyPr>
          <a:lstStyle/>
          <a:p>
            <a:r>
              <a:rPr lang="en-GB" sz="4400" dirty="0" smtClean="0">
                <a:latin typeface="+mj-lt"/>
              </a:rPr>
              <a:t>Event Promotion</a:t>
            </a:r>
            <a:endParaRPr lang="en-GB" sz="4400" dirty="0">
              <a:latin typeface="+mj-lt"/>
            </a:endParaRPr>
          </a:p>
        </p:txBody>
      </p:sp>
      <p:sp>
        <p:nvSpPr>
          <p:cNvPr id="7" name="TextBox 6"/>
          <p:cNvSpPr txBox="1"/>
          <p:nvPr/>
        </p:nvSpPr>
        <p:spPr>
          <a:xfrm>
            <a:off x="2195736" y="1268760"/>
            <a:ext cx="6336704" cy="4862870"/>
          </a:xfrm>
          <a:prstGeom prst="rect">
            <a:avLst/>
          </a:prstGeom>
          <a:noFill/>
        </p:spPr>
        <p:txBody>
          <a:bodyPr wrap="square" rtlCol="0">
            <a:spAutoFit/>
          </a:bodyPr>
          <a:lstStyle/>
          <a:p>
            <a:r>
              <a:rPr lang="en-GB" b="1" dirty="0">
                <a:latin typeface="+mj-lt"/>
              </a:rPr>
              <a:t>Conference</a:t>
            </a:r>
          </a:p>
          <a:p>
            <a:endParaRPr lang="en-GB" sz="1600" dirty="0">
              <a:latin typeface="+mj-lt"/>
            </a:endParaRPr>
          </a:p>
          <a:p>
            <a:pPr marL="285750" indent="-285750">
              <a:buFont typeface="Arial" pitchFamily="34" charset="0"/>
              <a:buChar char="•"/>
            </a:pPr>
            <a:r>
              <a:rPr lang="en-GB" sz="1600" dirty="0" smtClean="0">
                <a:latin typeface="+mj-lt"/>
              </a:rPr>
              <a:t>Main </a:t>
            </a:r>
            <a:r>
              <a:rPr lang="en-GB" sz="1600" dirty="0">
                <a:latin typeface="+mj-lt"/>
              </a:rPr>
              <a:t>promotion via </a:t>
            </a:r>
            <a:r>
              <a:rPr lang="en-GB" sz="1600" dirty="0" smtClean="0">
                <a:latin typeface="+mj-lt"/>
              </a:rPr>
              <a:t>emc2012 website </a:t>
            </a:r>
            <a:r>
              <a:rPr lang="en-GB" sz="1600" dirty="0">
                <a:latin typeface="+mj-lt"/>
              </a:rPr>
              <a:t>(use of keywords, sponsored links on </a:t>
            </a:r>
            <a:r>
              <a:rPr lang="en-GB" sz="1600" dirty="0" err="1">
                <a:latin typeface="+mj-lt"/>
              </a:rPr>
              <a:t>google</a:t>
            </a:r>
            <a:r>
              <a:rPr lang="en-GB" sz="1600" dirty="0">
                <a:latin typeface="+mj-lt"/>
              </a:rPr>
              <a:t>)</a:t>
            </a:r>
          </a:p>
          <a:p>
            <a:pPr marL="285750" indent="-285750">
              <a:buFont typeface="Arial" pitchFamily="34" charset="0"/>
              <a:buChar char="•"/>
            </a:pPr>
            <a:r>
              <a:rPr lang="en-GB" sz="1600" dirty="0">
                <a:latin typeface="+mj-lt"/>
              </a:rPr>
              <a:t>EMS </a:t>
            </a:r>
            <a:r>
              <a:rPr lang="en-GB" sz="1600" dirty="0" smtClean="0">
                <a:latin typeface="+mj-lt"/>
              </a:rPr>
              <a:t>Mailings</a:t>
            </a:r>
          </a:p>
          <a:p>
            <a:pPr marL="285750" indent="-285750">
              <a:buFont typeface="Arial" pitchFamily="34" charset="0"/>
              <a:buChar char="•"/>
            </a:pPr>
            <a:r>
              <a:rPr lang="en-GB" sz="1600" dirty="0" smtClean="0">
                <a:latin typeface="+mj-lt"/>
              </a:rPr>
              <a:t>Regular emc2012 email newsletters</a:t>
            </a:r>
            <a:endParaRPr lang="en-GB" sz="1600" dirty="0">
              <a:latin typeface="+mj-lt"/>
            </a:endParaRPr>
          </a:p>
          <a:p>
            <a:pPr marL="285750" indent="-285750">
              <a:buFont typeface="Arial" pitchFamily="34" charset="0"/>
              <a:buChar char="•"/>
            </a:pPr>
            <a:r>
              <a:rPr lang="en-GB" sz="1600" dirty="0">
                <a:latin typeface="+mj-lt"/>
              </a:rPr>
              <a:t>Other Societies - SGM, EMAG, BSCB, SEB </a:t>
            </a:r>
            <a:r>
              <a:rPr lang="en-GB" sz="1600" dirty="0" err="1">
                <a:latin typeface="+mj-lt"/>
              </a:rPr>
              <a:t>etc</a:t>
            </a:r>
            <a:r>
              <a:rPr lang="en-GB" sz="1600" dirty="0">
                <a:latin typeface="+mj-lt"/>
              </a:rPr>
              <a:t> </a:t>
            </a:r>
            <a:endParaRPr lang="en-GB" sz="1600" dirty="0" smtClean="0">
              <a:latin typeface="+mj-lt"/>
            </a:endParaRPr>
          </a:p>
          <a:p>
            <a:pPr marL="285750" indent="-285750">
              <a:buFont typeface="Arial" pitchFamily="34" charset="0"/>
              <a:buChar char="•"/>
            </a:pPr>
            <a:r>
              <a:rPr lang="en-GB" sz="1600" dirty="0" smtClean="0">
                <a:latin typeface="+mj-lt"/>
              </a:rPr>
              <a:t>Dedicated </a:t>
            </a:r>
            <a:r>
              <a:rPr lang="en-GB" sz="1600" dirty="0">
                <a:latin typeface="+mj-lt"/>
              </a:rPr>
              <a:t>promotion for Neuroscience, </a:t>
            </a:r>
            <a:r>
              <a:rPr lang="en-GB" sz="1600" dirty="0" smtClean="0">
                <a:latin typeface="+mj-lt"/>
              </a:rPr>
              <a:t>and Life </a:t>
            </a:r>
            <a:r>
              <a:rPr lang="en-GB" sz="1600" dirty="0">
                <a:latin typeface="+mj-lt"/>
              </a:rPr>
              <a:t>&amp; Physical Sciences</a:t>
            </a:r>
          </a:p>
          <a:p>
            <a:pPr marL="285750" indent="-285750">
              <a:buFont typeface="Arial" pitchFamily="34" charset="0"/>
              <a:buChar char="•"/>
            </a:pPr>
            <a:r>
              <a:rPr lang="en-GB" dirty="0">
                <a:latin typeface="+mj-lt"/>
              </a:rPr>
              <a:t>Separate Emails for SPM (previous </a:t>
            </a:r>
            <a:r>
              <a:rPr lang="en-GB" dirty="0" smtClean="0">
                <a:latin typeface="+mj-lt"/>
              </a:rPr>
              <a:t>meeting registrations</a:t>
            </a:r>
            <a:r>
              <a:rPr lang="en-GB" dirty="0">
                <a:latin typeface="+mj-lt"/>
              </a:rPr>
              <a:t>)</a:t>
            </a:r>
          </a:p>
          <a:p>
            <a:pPr marL="285750" indent="-285750">
              <a:buFont typeface="Arial" pitchFamily="34" charset="0"/>
              <a:buChar char="•"/>
            </a:pPr>
            <a:r>
              <a:rPr lang="en-GB" dirty="0">
                <a:latin typeface="+mj-lt"/>
              </a:rPr>
              <a:t>RMS website</a:t>
            </a:r>
          </a:p>
          <a:p>
            <a:pPr marL="285750" indent="-285750">
              <a:buFont typeface="Arial" pitchFamily="34" charset="0"/>
              <a:buChar char="•"/>
            </a:pPr>
            <a:r>
              <a:rPr lang="en-GB" dirty="0">
                <a:latin typeface="+mj-lt"/>
              </a:rPr>
              <a:t>MICROSCIENCE delegate lists</a:t>
            </a:r>
          </a:p>
          <a:p>
            <a:pPr marL="285750" indent="-285750">
              <a:buFont typeface="Arial" pitchFamily="34" charset="0"/>
              <a:buChar char="•"/>
            </a:pPr>
            <a:r>
              <a:rPr lang="en-GB" dirty="0">
                <a:latin typeface="+mj-lt"/>
              </a:rPr>
              <a:t>EMC 2008 Delegate lists</a:t>
            </a:r>
          </a:p>
          <a:p>
            <a:pPr marL="285750" indent="-285750">
              <a:buFont typeface="Arial" pitchFamily="34" charset="0"/>
              <a:buChar char="•"/>
            </a:pPr>
            <a:r>
              <a:rPr lang="en-GB" dirty="0">
                <a:latin typeface="+mj-lt"/>
              </a:rPr>
              <a:t>Regular updates in </a:t>
            </a:r>
            <a:r>
              <a:rPr lang="en-GB" dirty="0" err="1" smtClean="0">
                <a:latin typeface="+mj-lt"/>
              </a:rPr>
              <a:t>infocus</a:t>
            </a:r>
            <a:r>
              <a:rPr lang="en-GB" dirty="0" smtClean="0">
                <a:latin typeface="+mj-lt"/>
              </a:rPr>
              <a:t> magazine</a:t>
            </a:r>
            <a:endParaRPr lang="en-GB" dirty="0">
              <a:latin typeface="+mj-lt"/>
            </a:endParaRPr>
          </a:p>
          <a:p>
            <a:pPr marL="285750" indent="-285750">
              <a:buFont typeface="Arial" pitchFamily="34" charset="0"/>
              <a:buChar char="•"/>
            </a:pPr>
            <a:r>
              <a:rPr lang="en-GB" dirty="0" smtClean="0">
                <a:latin typeface="+mj-lt"/>
              </a:rPr>
              <a:t>Exhibitors </a:t>
            </a:r>
            <a:r>
              <a:rPr lang="en-GB" dirty="0">
                <a:latin typeface="+mj-lt"/>
              </a:rPr>
              <a:t>to send out Call for papers </a:t>
            </a:r>
            <a:r>
              <a:rPr lang="en-GB" dirty="0" err="1">
                <a:latin typeface="+mj-lt"/>
              </a:rPr>
              <a:t>pdfs</a:t>
            </a:r>
            <a:r>
              <a:rPr lang="en-GB" dirty="0">
                <a:latin typeface="+mj-lt"/>
              </a:rPr>
              <a:t>, add link to website </a:t>
            </a:r>
            <a:r>
              <a:rPr lang="en-GB" dirty="0" err="1">
                <a:latin typeface="+mj-lt"/>
              </a:rPr>
              <a:t>etc</a:t>
            </a:r>
            <a:endParaRPr lang="en-GB" dirty="0">
              <a:latin typeface="+mj-lt"/>
            </a:endParaRPr>
          </a:p>
          <a:p>
            <a:pPr marL="285750" indent="-285750">
              <a:buFont typeface="Arial" pitchFamily="34" charset="0"/>
              <a:buChar char="•"/>
            </a:pPr>
            <a:r>
              <a:rPr lang="en-GB" dirty="0">
                <a:latin typeface="+mj-lt"/>
              </a:rPr>
              <a:t>Regular Articles in </a:t>
            </a:r>
            <a:r>
              <a:rPr lang="en-GB" dirty="0" smtClean="0">
                <a:latin typeface="+mj-lt"/>
              </a:rPr>
              <a:t>Imaging </a:t>
            </a:r>
            <a:r>
              <a:rPr lang="en-GB" dirty="0">
                <a:latin typeface="+mj-lt"/>
              </a:rPr>
              <a:t>&amp; Microscopy</a:t>
            </a:r>
          </a:p>
          <a:p>
            <a:pPr marL="285750" indent="-285750">
              <a:buFont typeface="Arial" pitchFamily="34" charset="0"/>
              <a:buChar char="•"/>
            </a:pPr>
            <a:r>
              <a:rPr lang="en-GB" dirty="0">
                <a:latin typeface="+mj-lt"/>
              </a:rPr>
              <a:t>Provide </a:t>
            </a:r>
            <a:r>
              <a:rPr lang="en-GB" dirty="0" smtClean="0">
                <a:latin typeface="+mj-lt"/>
              </a:rPr>
              <a:t>emc2012 </a:t>
            </a:r>
            <a:r>
              <a:rPr lang="en-GB" dirty="0">
                <a:latin typeface="+mj-lt"/>
              </a:rPr>
              <a:t>advertising slides for session organisers to use at other events in run up to the </a:t>
            </a:r>
            <a:r>
              <a:rPr lang="en-GB" dirty="0" smtClean="0">
                <a:latin typeface="+mj-lt"/>
              </a:rPr>
              <a:t>event</a:t>
            </a:r>
            <a:endParaRPr lang="en-GB" dirty="0">
              <a:latin typeface="+mj-lt"/>
            </a:endParaRPr>
          </a:p>
        </p:txBody>
      </p:sp>
      <p:pic>
        <p:nvPicPr>
          <p:cNvPr id="10"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476672"/>
            <a:ext cx="6480720" cy="769441"/>
          </a:xfrm>
          <a:prstGeom prst="rect">
            <a:avLst/>
          </a:prstGeom>
          <a:noFill/>
        </p:spPr>
        <p:txBody>
          <a:bodyPr wrap="square" rtlCol="0">
            <a:spAutoFit/>
          </a:bodyPr>
          <a:lstStyle/>
          <a:p>
            <a:r>
              <a:rPr lang="en-GB" sz="4400" dirty="0" smtClean="0">
                <a:latin typeface="+mj-lt"/>
              </a:rPr>
              <a:t>Event Promotion</a:t>
            </a:r>
            <a:endParaRPr lang="en-GB" sz="4400" dirty="0">
              <a:latin typeface="+mj-lt"/>
            </a:endParaRPr>
          </a:p>
        </p:txBody>
      </p:sp>
      <p:sp>
        <p:nvSpPr>
          <p:cNvPr id="7" name="TextBox 6"/>
          <p:cNvSpPr txBox="1"/>
          <p:nvPr/>
        </p:nvSpPr>
        <p:spPr>
          <a:xfrm>
            <a:off x="2339752" y="1628800"/>
            <a:ext cx="6336704" cy="3847207"/>
          </a:xfrm>
          <a:prstGeom prst="rect">
            <a:avLst/>
          </a:prstGeom>
          <a:noFill/>
        </p:spPr>
        <p:txBody>
          <a:bodyPr wrap="square" rtlCol="0">
            <a:spAutoFit/>
          </a:bodyPr>
          <a:lstStyle/>
          <a:p>
            <a:r>
              <a:rPr lang="en-GB" b="1" dirty="0">
                <a:latin typeface="+mj-lt"/>
              </a:rPr>
              <a:t>Exhibition (and general Conference) </a:t>
            </a:r>
            <a:endParaRPr lang="en-GB" b="1" dirty="0" smtClean="0">
              <a:latin typeface="+mj-lt"/>
            </a:endParaRPr>
          </a:p>
          <a:p>
            <a:r>
              <a:rPr lang="en-GB" dirty="0" smtClean="0">
                <a:latin typeface="+mj-lt"/>
              </a:rPr>
              <a:t>Promotion </a:t>
            </a:r>
            <a:r>
              <a:rPr lang="en-GB" dirty="0">
                <a:latin typeface="+mj-lt"/>
              </a:rPr>
              <a:t>nearer the time</a:t>
            </a:r>
          </a:p>
          <a:p>
            <a:endParaRPr lang="en-GB" dirty="0">
              <a:latin typeface="+mj-lt"/>
            </a:endParaRPr>
          </a:p>
          <a:p>
            <a:pPr marL="285750" indent="-285750">
              <a:buFont typeface="Arial" pitchFamily="34" charset="0"/>
              <a:buChar char="•"/>
            </a:pPr>
            <a:r>
              <a:rPr lang="en-GB" dirty="0">
                <a:latin typeface="+mj-lt"/>
              </a:rPr>
              <a:t>Regular newsletters </a:t>
            </a:r>
            <a:r>
              <a:rPr lang="en-GB" dirty="0" smtClean="0">
                <a:latin typeface="+mj-lt"/>
              </a:rPr>
              <a:t>- </a:t>
            </a:r>
            <a:r>
              <a:rPr lang="en-GB" dirty="0">
                <a:latin typeface="+mj-lt"/>
              </a:rPr>
              <a:t>Jan, End Feb, May, July, Early September </a:t>
            </a:r>
          </a:p>
          <a:p>
            <a:pPr marL="285750" indent="-285750">
              <a:buFont typeface="Arial" pitchFamily="34" charset="0"/>
              <a:buChar char="•"/>
            </a:pPr>
            <a:r>
              <a:rPr lang="en-GB" dirty="0">
                <a:latin typeface="+mj-lt"/>
              </a:rPr>
              <a:t>Press Releases</a:t>
            </a:r>
          </a:p>
          <a:p>
            <a:pPr marL="285750" indent="-285750">
              <a:buFont typeface="Arial" pitchFamily="34" charset="0"/>
              <a:buChar char="•"/>
            </a:pPr>
            <a:r>
              <a:rPr lang="en-GB" dirty="0" smtClean="0">
                <a:latin typeface="+mj-lt"/>
              </a:rPr>
              <a:t>Contra deals and Advertising (</a:t>
            </a:r>
            <a:r>
              <a:rPr lang="en-GB" sz="1400" dirty="0" smtClean="0">
                <a:latin typeface="+mj-lt"/>
              </a:rPr>
              <a:t>Microscopy &amp; Analysis, Imaging &amp; Microscopy, International </a:t>
            </a:r>
            <a:r>
              <a:rPr lang="en-GB" sz="1400" dirty="0" err="1" smtClean="0">
                <a:latin typeface="+mj-lt"/>
              </a:rPr>
              <a:t>Labmate</a:t>
            </a:r>
            <a:r>
              <a:rPr lang="en-GB" sz="1400" dirty="0" smtClean="0">
                <a:latin typeface="+mj-lt"/>
              </a:rPr>
              <a:t>, Microscopy Today, Select Science, Materials Today, Materials World, Physics World, Quality Management Today, Lab Bulletin</a:t>
            </a:r>
            <a:r>
              <a:rPr lang="en-GB" sz="1200" dirty="0" smtClean="0">
                <a:latin typeface="+mj-lt"/>
              </a:rPr>
              <a:t>)</a:t>
            </a:r>
            <a:endParaRPr lang="en-GB" dirty="0">
              <a:latin typeface="+mj-lt"/>
            </a:endParaRPr>
          </a:p>
          <a:p>
            <a:pPr marL="285750" indent="-285750">
              <a:buFont typeface="Arial" pitchFamily="34" charset="0"/>
              <a:buChar char="•"/>
            </a:pPr>
            <a:r>
              <a:rPr lang="en-GB" dirty="0">
                <a:latin typeface="+mj-lt"/>
              </a:rPr>
              <a:t>Local Organisations to Manchester (University &amp; Industry), purchasing </a:t>
            </a:r>
            <a:r>
              <a:rPr lang="en-GB" dirty="0" smtClean="0">
                <a:latin typeface="+mj-lt"/>
              </a:rPr>
              <a:t>departments </a:t>
            </a:r>
            <a:r>
              <a:rPr lang="en-GB" dirty="0">
                <a:latin typeface="+mj-lt"/>
              </a:rPr>
              <a:t>in </a:t>
            </a:r>
            <a:r>
              <a:rPr lang="en-GB" dirty="0" smtClean="0">
                <a:latin typeface="+mj-lt"/>
              </a:rPr>
              <a:t>hospitals</a:t>
            </a:r>
          </a:p>
          <a:p>
            <a:pPr marL="285750" indent="-285750">
              <a:buFont typeface="Arial" pitchFamily="34" charset="0"/>
              <a:buChar char="•"/>
            </a:pPr>
            <a:r>
              <a:rPr lang="en-GB" dirty="0" smtClean="0">
                <a:latin typeface="+mj-lt"/>
              </a:rPr>
              <a:t>PR Company working on this – </a:t>
            </a:r>
            <a:r>
              <a:rPr lang="en-GB" dirty="0" err="1" smtClean="0">
                <a:latin typeface="+mj-lt"/>
              </a:rPr>
              <a:t>CooperRepco</a:t>
            </a:r>
            <a:endParaRPr lang="en-GB" dirty="0" smtClean="0">
              <a:latin typeface="+mj-lt"/>
            </a:endParaRPr>
          </a:p>
          <a:p>
            <a:pPr marL="285750" indent="-285750">
              <a:buFont typeface="Arial" pitchFamily="34" charset="0"/>
              <a:buChar char="•"/>
            </a:pPr>
            <a:r>
              <a:rPr lang="en-GB" dirty="0" smtClean="0">
                <a:latin typeface="+mj-lt"/>
              </a:rPr>
              <a:t>Exhibitor publicity</a:t>
            </a:r>
            <a:endParaRPr lang="en-GB" dirty="0">
              <a:latin typeface="+mj-lt"/>
            </a:endParaRPr>
          </a:p>
          <a:p>
            <a:endParaRPr lang="en-GB" dirty="0">
              <a:latin typeface="+mj-lt"/>
            </a:endParaRPr>
          </a:p>
          <a:p>
            <a:r>
              <a:rPr lang="en-GB" dirty="0">
                <a:latin typeface="+mj-lt"/>
              </a:rPr>
              <a:t>Social Networking (</a:t>
            </a:r>
            <a:r>
              <a:rPr lang="en-GB" dirty="0" err="1" smtClean="0">
                <a:latin typeface="+mj-lt"/>
              </a:rPr>
              <a:t>facebook</a:t>
            </a:r>
            <a:r>
              <a:rPr lang="en-GB" dirty="0" smtClean="0">
                <a:latin typeface="+mj-lt"/>
              </a:rPr>
              <a:t>, twitter and LinkedIn)</a:t>
            </a:r>
            <a:endParaRPr lang="en-GB" dirty="0">
              <a:latin typeface="+mj-lt"/>
            </a:endParaRPr>
          </a:p>
        </p:txBody>
      </p:sp>
      <p:pic>
        <p:nvPicPr>
          <p:cNvPr id="9"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2123728" y="0"/>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GB" sz="4400" dirty="0" smtClean="0">
                <a:solidFill>
                  <a:srgbClr val="FFFFFF"/>
                </a:solidFill>
                <a:latin typeface="Gill Sans MT" pitchFamily="34" charset="0"/>
              </a:rPr>
              <a:t>Agenda</a:t>
            </a:r>
            <a:endParaRPr lang="en-GB" sz="4400" dirty="0">
              <a:solidFill>
                <a:srgbClr val="FFFFFF"/>
              </a:solidFill>
              <a:latin typeface="Gill Sans MT" pitchFamily="34" charset="0"/>
            </a:endParaRPr>
          </a:p>
        </p:txBody>
      </p:sp>
      <p:sp>
        <p:nvSpPr>
          <p:cNvPr id="4099" name="Text Box 2"/>
          <p:cNvSpPr txBox="1">
            <a:spLocks noChangeArrowheads="1"/>
          </p:cNvSpPr>
          <p:nvPr/>
        </p:nvSpPr>
        <p:spPr bwMode="auto">
          <a:xfrm>
            <a:off x="2051720" y="980728"/>
            <a:ext cx="6634733" cy="5181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9pPr>
          </a:lstStyle>
          <a:p>
            <a:pPr eaLnBrk="1" hangingPunct="1">
              <a:spcBef>
                <a:spcPts val="800"/>
              </a:spcBef>
              <a:buClr>
                <a:srgbClr val="FFFFFF"/>
              </a:buClr>
              <a:buFont typeface="Arial" charset="0"/>
              <a:buChar char="•"/>
            </a:pPr>
            <a:r>
              <a:rPr lang="en-GB" sz="2000" dirty="0" smtClean="0">
                <a:solidFill>
                  <a:schemeClr val="bg1">
                    <a:lumMod val="85000"/>
                  </a:schemeClr>
                </a:solidFill>
                <a:latin typeface="Gill Sans MT" pitchFamily="34" charset="0"/>
              </a:rPr>
              <a:t>Welcome and Event Overview - Professor Tony Wilson, RMS President</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Scientific Programme - Dr Debbie Stokes, emc2012 Chair</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Exhibition and other Events in the Hall – Ms Allison Winton, RMS Event Director</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Event Promotion – Mr Rod Shipley, RMS CAB Chair</a:t>
            </a:r>
          </a:p>
          <a:p>
            <a:pPr eaLnBrk="1" hangingPunct="1">
              <a:spcBef>
                <a:spcPts val="800"/>
              </a:spcBef>
              <a:buClr>
                <a:srgbClr val="FFFFFF"/>
              </a:buClr>
              <a:buFont typeface="Arial" charset="0"/>
              <a:buChar char="•"/>
            </a:pPr>
            <a:r>
              <a:rPr lang="en-GB" sz="2400" b="1" dirty="0">
                <a:solidFill>
                  <a:srgbClr val="FFFFFF"/>
                </a:solidFill>
                <a:latin typeface="Gill Sans MT" pitchFamily="34" charset="0"/>
              </a:rPr>
              <a:t>Delegate Social </a:t>
            </a:r>
            <a:r>
              <a:rPr lang="en-GB" sz="2400" b="1" dirty="0" smtClean="0">
                <a:solidFill>
                  <a:srgbClr val="FFFFFF"/>
                </a:solidFill>
                <a:latin typeface="Gill Sans MT" pitchFamily="34" charset="0"/>
              </a:rPr>
              <a:t>Programme </a:t>
            </a:r>
            <a:r>
              <a:rPr lang="en-GB" sz="2400" b="1" dirty="0">
                <a:solidFill>
                  <a:srgbClr val="FFFFFF"/>
                </a:solidFill>
                <a:latin typeface="Gill Sans MT" pitchFamily="34" charset="0"/>
              </a:rPr>
              <a:t>– Ms Allison </a:t>
            </a:r>
            <a:r>
              <a:rPr lang="en-GB" sz="2400" b="1" dirty="0" smtClean="0">
                <a:solidFill>
                  <a:srgbClr val="FFFFFF"/>
                </a:solidFill>
                <a:latin typeface="Gill Sans MT" pitchFamily="34" charset="0"/>
              </a:rPr>
              <a:t>Winton</a:t>
            </a:r>
          </a:p>
          <a:p>
            <a:pPr eaLnBrk="1" hangingPunct="1">
              <a:spcBef>
                <a:spcPts val="800"/>
              </a:spcBef>
              <a:buClr>
                <a:srgbClr val="FFFFFF"/>
              </a:buClr>
              <a:buFont typeface="Arial" charset="0"/>
              <a:buChar char="•"/>
            </a:pPr>
            <a:r>
              <a:rPr lang="en-GB" sz="2400" b="1" dirty="0" smtClean="0">
                <a:solidFill>
                  <a:srgbClr val="FFFFFF"/>
                </a:solidFill>
                <a:latin typeface="Gill Sans MT" pitchFamily="34" charset="0"/>
              </a:rPr>
              <a:t>Logistics – Ms Allison Winton</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Meet the Team</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Venue Tour</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Lunch</a:t>
            </a:r>
          </a:p>
        </p:txBody>
      </p:sp>
      <p:pic>
        <p:nvPicPr>
          <p:cNvPr id="102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extLst>
      <p:ext uri="{BB962C8B-B14F-4D97-AF65-F5344CB8AC3E}">
        <p14:creationId xmlns="" xmlns:p14="http://schemas.microsoft.com/office/powerpoint/2010/main" val="8255305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476672"/>
            <a:ext cx="6480720" cy="769441"/>
          </a:xfrm>
          <a:prstGeom prst="rect">
            <a:avLst/>
          </a:prstGeom>
          <a:noFill/>
        </p:spPr>
        <p:txBody>
          <a:bodyPr wrap="square" rtlCol="0">
            <a:spAutoFit/>
          </a:bodyPr>
          <a:lstStyle/>
          <a:p>
            <a:r>
              <a:rPr lang="en-GB" sz="4400" dirty="0" smtClean="0">
                <a:latin typeface="+mj-lt"/>
              </a:rPr>
              <a:t>Learning Zone</a:t>
            </a:r>
            <a:endParaRPr lang="en-GB" sz="4400" dirty="0">
              <a:latin typeface="+mj-lt"/>
            </a:endParaRPr>
          </a:p>
        </p:txBody>
      </p:sp>
      <p:sp>
        <p:nvSpPr>
          <p:cNvPr id="7" name="TextBox 6"/>
          <p:cNvSpPr txBox="1"/>
          <p:nvPr/>
        </p:nvSpPr>
        <p:spPr>
          <a:xfrm>
            <a:off x="2339752" y="1628800"/>
            <a:ext cx="6336704" cy="3693319"/>
          </a:xfrm>
          <a:prstGeom prst="rect">
            <a:avLst/>
          </a:prstGeom>
          <a:noFill/>
        </p:spPr>
        <p:txBody>
          <a:bodyPr wrap="square" rtlCol="0">
            <a:spAutoFit/>
          </a:bodyPr>
          <a:lstStyle/>
          <a:p>
            <a:r>
              <a:rPr lang="en-US" dirty="0" smtClean="0">
                <a:latin typeface="+mj-lt"/>
              </a:rPr>
              <a:t>The</a:t>
            </a:r>
            <a:r>
              <a:rPr lang="en-US" dirty="0">
                <a:latin typeface="+mj-lt"/>
              </a:rPr>
              <a:t> RMS Learning Zone will be a major feature in the Main Hall and will incorporate separate </a:t>
            </a:r>
            <a:r>
              <a:rPr lang="en-US" dirty="0" smtClean="0">
                <a:latin typeface="+mj-lt"/>
              </a:rPr>
              <a:t>areas: </a:t>
            </a:r>
          </a:p>
          <a:p>
            <a:endParaRPr lang="en-GB" dirty="0">
              <a:latin typeface="+mj-lt"/>
            </a:endParaRPr>
          </a:p>
          <a:p>
            <a:pPr marL="285750" lvl="0" indent="-285750">
              <a:buFont typeface="Arial" pitchFamily="34" charset="0"/>
              <a:buChar char="•"/>
            </a:pPr>
            <a:r>
              <a:rPr lang="en-US" dirty="0">
                <a:latin typeface="+mj-lt"/>
              </a:rPr>
              <a:t>Scanning Electron Microscopy</a:t>
            </a:r>
            <a:endParaRPr lang="en-GB" dirty="0">
              <a:latin typeface="+mj-lt"/>
            </a:endParaRPr>
          </a:p>
          <a:p>
            <a:pPr marL="285750" lvl="0" indent="-285750">
              <a:buFont typeface="Arial" pitchFamily="34" charset="0"/>
              <a:buChar char="•"/>
            </a:pPr>
            <a:r>
              <a:rPr lang="en-US" dirty="0">
                <a:latin typeface="+mj-lt"/>
              </a:rPr>
              <a:t>Transmission Electron Microscopy </a:t>
            </a:r>
            <a:endParaRPr lang="en-GB" dirty="0">
              <a:latin typeface="+mj-lt"/>
            </a:endParaRPr>
          </a:p>
          <a:p>
            <a:pPr marL="285750" lvl="0" indent="-285750">
              <a:buFont typeface="Arial" pitchFamily="34" charset="0"/>
              <a:buChar char="•"/>
            </a:pPr>
            <a:r>
              <a:rPr lang="en-US" dirty="0">
                <a:latin typeface="+mj-lt"/>
              </a:rPr>
              <a:t>Light Microscopy </a:t>
            </a:r>
            <a:endParaRPr lang="en-GB" dirty="0">
              <a:latin typeface="+mj-lt"/>
            </a:endParaRPr>
          </a:p>
          <a:p>
            <a:pPr marL="285750" lvl="0" indent="-285750">
              <a:buFont typeface="Arial" pitchFamily="34" charset="0"/>
              <a:buChar char="•"/>
            </a:pPr>
            <a:r>
              <a:rPr lang="en-US" dirty="0">
                <a:latin typeface="+mj-lt"/>
              </a:rPr>
              <a:t>Digital Microscopy  </a:t>
            </a:r>
            <a:endParaRPr lang="en-GB" dirty="0">
              <a:latin typeface="+mj-lt"/>
            </a:endParaRPr>
          </a:p>
          <a:p>
            <a:pPr marL="285750" lvl="0" indent="-285750">
              <a:buFont typeface="Arial" pitchFamily="34" charset="0"/>
              <a:buChar char="•"/>
            </a:pPr>
            <a:r>
              <a:rPr lang="en-US" dirty="0">
                <a:latin typeface="+mj-lt"/>
              </a:rPr>
              <a:t>Confocal Microscopy</a:t>
            </a:r>
            <a:endParaRPr lang="en-GB" dirty="0">
              <a:latin typeface="+mj-lt"/>
            </a:endParaRPr>
          </a:p>
          <a:p>
            <a:pPr marL="285750" lvl="0" indent="-285750">
              <a:buFont typeface="Arial" pitchFamily="34" charset="0"/>
              <a:buChar char="•"/>
            </a:pPr>
            <a:r>
              <a:rPr lang="en-US" dirty="0">
                <a:latin typeface="+mj-lt"/>
              </a:rPr>
              <a:t>Specimen Preparation</a:t>
            </a:r>
            <a:endParaRPr lang="en-GB" dirty="0">
              <a:latin typeface="+mj-lt"/>
            </a:endParaRPr>
          </a:p>
          <a:p>
            <a:pPr marL="285750" lvl="0" indent="-285750">
              <a:buFont typeface="Arial" pitchFamily="34" charset="0"/>
              <a:buChar char="•"/>
            </a:pPr>
            <a:r>
              <a:rPr lang="en-US" dirty="0">
                <a:latin typeface="+mj-lt"/>
              </a:rPr>
              <a:t>RMS Outreach </a:t>
            </a:r>
            <a:r>
              <a:rPr lang="en-US" dirty="0" smtClean="0">
                <a:latin typeface="+mj-lt"/>
              </a:rPr>
              <a:t>Activities</a:t>
            </a:r>
          </a:p>
          <a:p>
            <a:pPr marL="285750" lvl="0" indent="-285750">
              <a:buFont typeface="Arial" pitchFamily="34" charset="0"/>
              <a:buChar char="•"/>
            </a:pPr>
            <a:r>
              <a:rPr lang="en-US" dirty="0" smtClean="0">
                <a:latin typeface="+mj-lt"/>
              </a:rPr>
              <a:t>RMS  VIP Area</a:t>
            </a:r>
            <a:endParaRPr lang="en-GB" dirty="0">
              <a:latin typeface="+mj-lt"/>
            </a:endParaRPr>
          </a:p>
          <a:p>
            <a:endParaRPr lang="en-GB" dirty="0" smtClean="0">
              <a:latin typeface="+mj-lt"/>
            </a:endParaRPr>
          </a:p>
          <a:p>
            <a:r>
              <a:rPr lang="en-GB" dirty="0" smtClean="0">
                <a:latin typeface="+mj-lt"/>
              </a:rPr>
              <a:t>Companies will be contacted about loaning equipment next week.</a:t>
            </a:r>
            <a:endParaRPr lang="en-GB" dirty="0">
              <a:latin typeface="+mj-lt"/>
            </a:endParaRPr>
          </a:p>
        </p:txBody>
      </p:sp>
      <p:pic>
        <p:nvPicPr>
          <p:cNvPr id="9"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1"/>
          <p:cNvSpPr txBox="1">
            <a:spLocks noChangeArrowheads="1"/>
          </p:cNvSpPr>
          <p:nvPr/>
        </p:nvSpPr>
        <p:spPr bwMode="auto">
          <a:xfrm>
            <a:off x="2092325" y="125413"/>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US" sz="4400" dirty="0">
                <a:solidFill>
                  <a:srgbClr val="FFFFFF"/>
                </a:solidFill>
                <a:latin typeface="Gill Sans MT" pitchFamily="34" charset="0"/>
              </a:rPr>
              <a:t>Overview of emc2012</a:t>
            </a:r>
          </a:p>
        </p:txBody>
      </p:sp>
      <p:sp>
        <p:nvSpPr>
          <p:cNvPr id="16386" name="Text Box 2"/>
          <p:cNvSpPr txBox="1">
            <a:spLocks noChangeArrowheads="1"/>
          </p:cNvSpPr>
          <p:nvPr/>
        </p:nvSpPr>
        <p:spPr bwMode="auto">
          <a:xfrm>
            <a:off x="2149475" y="1268413"/>
            <a:ext cx="6911975" cy="532923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1pPr>
            <a:lvl2pPr marL="741363" indent="-28416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5pPr>
            <a:lvl6pPr marL="25146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6pPr>
            <a:lvl7pPr marL="29718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7pPr>
            <a:lvl8pPr marL="34290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8pPr>
            <a:lvl9pPr marL="38862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9pPr>
          </a:lstStyle>
          <a:p>
            <a:pPr marL="0" indent="0">
              <a:lnSpc>
                <a:spcPct val="90000"/>
              </a:lnSpc>
              <a:spcBef>
                <a:spcPts val="700"/>
              </a:spcBef>
              <a:buClr>
                <a:srgbClr val="FFFFFF"/>
              </a:buClr>
              <a:buFont typeface="Times New Roman" pitchFamily="16" charset="0"/>
              <a:buNone/>
              <a:defRPr/>
            </a:pPr>
            <a:r>
              <a:rPr lang="en-GB" sz="2000" b="1" dirty="0" smtClean="0">
                <a:solidFill>
                  <a:schemeClr val="bg1"/>
                </a:solidFill>
                <a:latin typeface="+mj-lt"/>
              </a:rPr>
              <a:t>16 - 21 September 2012 at Manchester Central</a:t>
            </a:r>
          </a:p>
          <a:p>
            <a:pPr marL="0" indent="0">
              <a:lnSpc>
                <a:spcPct val="90000"/>
              </a:lnSpc>
              <a:spcBef>
                <a:spcPts val="700"/>
              </a:spcBef>
              <a:buClr>
                <a:srgbClr val="FFFFFF"/>
              </a:buClr>
              <a:buFont typeface="Times New Roman" pitchFamily="16" charset="0"/>
              <a:buNone/>
              <a:defRPr/>
            </a:pPr>
            <a:endParaRPr lang="en-GB" sz="2000" dirty="0" smtClean="0">
              <a:solidFill>
                <a:srgbClr val="FFFFFF"/>
              </a:solidFill>
              <a:latin typeface="+mj-lt"/>
            </a:endParaRPr>
          </a:p>
          <a:p>
            <a:pPr>
              <a:lnSpc>
                <a:spcPct val="90000"/>
              </a:lnSpc>
              <a:spcBef>
                <a:spcPts val="600"/>
              </a:spcBef>
              <a:buClr>
                <a:srgbClr val="FFFFFF"/>
              </a:buClr>
              <a:buFont typeface="Arial" charset="0"/>
              <a:buChar char="•"/>
              <a:defRPr/>
            </a:pPr>
            <a:r>
              <a:rPr lang="en-GB" sz="2000" dirty="0" smtClean="0">
                <a:solidFill>
                  <a:srgbClr val="FFFFFF"/>
                </a:solidFill>
                <a:latin typeface="+mj-lt"/>
              </a:rPr>
              <a:t>Scientific Programme strikes a balance between light and electron microscopy,  life and physical sciences, and all forms of microscopy and related techniques </a:t>
            </a:r>
          </a:p>
          <a:p>
            <a:pPr>
              <a:lnSpc>
                <a:spcPct val="90000"/>
              </a:lnSpc>
              <a:spcBef>
                <a:spcPts val="600"/>
              </a:spcBef>
              <a:buClr>
                <a:srgbClr val="FFFFFF"/>
              </a:buClr>
              <a:buFont typeface="Arial" charset="0"/>
              <a:buChar char="•"/>
              <a:defRPr/>
            </a:pPr>
            <a:r>
              <a:rPr lang="en-GB" sz="2000" dirty="0" smtClean="0">
                <a:solidFill>
                  <a:srgbClr val="FFFFFF"/>
                </a:solidFill>
                <a:latin typeface="+mj-lt"/>
              </a:rPr>
              <a:t>The most inclusive event yet in the history of the series</a:t>
            </a:r>
          </a:p>
          <a:p>
            <a:pPr>
              <a:lnSpc>
                <a:spcPct val="90000"/>
              </a:lnSpc>
              <a:spcBef>
                <a:spcPts val="600"/>
              </a:spcBef>
              <a:buClr>
                <a:srgbClr val="FFFFFF"/>
              </a:buClr>
              <a:buFont typeface="Arial" charset="0"/>
              <a:buChar char="•"/>
              <a:defRPr/>
            </a:pPr>
            <a:r>
              <a:rPr lang="en-GB" sz="2000" dirty="0" smtClean="0">
                <a:solidFill>
                  <a:srgbClr val="FFFFFF"/>
                </a:solidFill>
                <a:latin typeface="+mj-lt"/>
              </a:rPr>
              <a:t>Held in the vibrant city of Manchester,  UK</a:t>
            </a:r>
          </a:p>
          <a:p>
            <a:pPr>
              <a:lnSpc>
                <a:spcPct val="90000"/>
              </a:lnSpc>
              <a:spcBef>
                <a:spcPts val="600"/>
              </a:spcBef>
              <a:buClr>
                <a:srgbClr val="FFFFFF"/>
              </a:buClr>
              <a:buFont typeface="Arial" charset="0"/>
              <a:buChar char="•"/>
              <a:defRPr/>
            </a:pPr>
            <a:r>
              <a:rPr lang="en-GB" sz="2000" dirty="0" smtClean="0">
                <a:solidFill>
                  <a:schemeClr val="bg1"/>
                </a:solidFill>
                <a:latin typeface="+mj-lt"/>
              </a:rPr>
              <a:t>Plenary speakers with world-class expertise</a:t>
            </a:r>
          </a:p>
          <a:p>
            <a:pPr>
              <a:lnSpc>
                <a:spcPct val="90000"/>
              </a:lnSpc>
              <a:spcBef>
                <a:spcPts val="600"/>
              </a:spcBef>
              <a:buClr>
                <a:srgbClr val="FFFFFF"/>
              </a:buClr>
              <a:buFont typeface="Arial" charset="0"/>
              <a:buChar char="•"/>
              <a:defRPr/>
            </a:pPr>
            <a:r>
              <a:rPr lang="en-GB" sz="2000" dirty="0" smtClean="0">
                <a:solidFill>
                  <a:schemeClr val="bg1"/>
                </a:solidFill>
                <a:latin typeface="+mj-lt"/>
              </a:rPr>
              <a:t>Full social programme including opening drinks reception and gala dinner at Old Trafford football ground</a:t>
            </a:r>
          </a:p>
          <a:p>
            <a:pPr>
              <a:lnSpc>
                <a:spcPct val="90000"/>
              </a:lnSpc>
              <a:spcBef>
                <a:spcPts val="600"/>
              </a:spcBef>
              <a:buClr>
                <a:srgbClr val="FFFFFF"/>
              </a:buClr>
              <a:buFont typeface="Arial" charset="0"/>
              <a:buChar char="•"/>
              <a:defRPr/>
            </a:pPr>
            <a:r>
              <a:rPr lang="en-GB" sz="2000" dirty="0" smtClean="0">
                <a:solidFill>
                  <a:schemeClr val="bg1"/>
                </a:solidFill>
                <a:latin typeface="+mj-lt"/>
              </a:rPr>
              <a:t>Exhibition</a:t>
            </a:r>
          </a:p>
          <a:p>
            <a:pPr lvl="1">
              <a:lnSpc>
                <a:spcPct val="90000"/>
              </a:lnSpc>
              <a:spcBef>
                <a:spcPts val="600"/>
              </a:spcBef>
              <a:buClr>
                <a:srgbClr val="FFFFFF"/>
              </a:buClr>
              <a:buFont typeface="Arial" charset="0"/>
              <a:buChar char="•"/>
              <a:defRPr/>
            </a:pPr>
            <a:r>
              <a:rPr lang="en-GB" sz="2000" dirty="0" smtClean="0">
                <a:solidFill>
                  <a:schemeClr val="bg1"/>
                </a:solidFill>
                <a:latin typeface="+mj-lt"/>
              </a:rPr>
              <a:t>Learning zone</a:t>
            </a:r>
          </a:p>
          <a:p>
            <a:pPr lvl="1">
              <a:lnSpc>
                <a:spcPct val="90000"/>
              </a:lnSpc>
              <a:spcBef>
                <a:spcPts val="600"/>
              </a:spcBef>
              <a:buClr>
                <a:srgbClr val="FFFFFF"/>
              </a:buClr>
              <a:buFont typeface="Arial" charset="0"/>
              <a:buChar char="•"/>
              <a:defRPr/>
            </a:pPr>
            <a:r>
              <a:rPr lang="en-GB" sz="2000" dirty="0" smtClean="0">
                <a:solidFill>
                  <a:schemeClr val="bg1"/>
                </a:solidFill>
                <a:latin typeface="+mj-lt"/>
              </a:rPr>
              <a:t>Posters</a:t>
            </a:r>
          </a:p>
          <a:p>
            <a:pPr lvl="1">
              <a:lnSpc>
                <a:spcPct val="90000"/>
              </a:lnSpc>
              <a:spcBef>
                <a:spcPts val="600"/>
              </a:spcBef>
              <a:buClr>
                <a:srgbClr val="FFFFFF"/>
              </a:buClr>
              <a:buFont typeface="Arial" charset="0"/>
              <a:buChar char="•"/>
              <a:defRPr/>
            </a:pPr>
            <a:r>
              <a:rPr lang="en-GB" sz="2000" dirty="0" smtClean="0">
                <a:solidFill>
                  <a:schemeClr val="bg1"/>
                </a:solidFill>
                <a:latin typeface="+mj-lt"/>
              </a:rPr>
              <a:t>Micrograph Competition</a:t>
            </a:r>
          </a:p>
          <a:p>
            <a:pPr lvl="1">
              <a:lnSpc>
                <a:spcPct val="90000"/>
              </a:lnSpc>
              <a:spcBef>
                <a:spcPts val="600"/>
              </a:spcBef>
              <a:buClr>
                <a:srgbClr val="FFFFFF"/>
              </a:buClr>
              <a:buFont typeface="Arial" charset="0"/>
              <a:buChar char="•"/>
              <a:defRPr/>
            </a:pPr>
            <a:r>
              <a:rPr lang="en-GB" sz="2000" dirty="0" smtClean="0">
                <a:solidFill>
                  <a:schemeClr val="bg1"/>
                </a:solidFill>
                <a:latin typeface="+mj-lt"/>
              </a:rPr>
              <a:t>Workshops</a:t>
            </a:r>
          </a:p>
          <a:p>
            <a:pPr marL="457200" lvl="1" indent="0">
              <a:lnSpc>
                <a:spcPct val="90000"/>
              </a:lnSpc>
              <a:spcBef>
                <a:spcPts val="600"/>
              </a:spcBef>
              <a:buClr>
                <a:srgbClr val="FFFFFF"/>
              </a:buClr>
              <a:buFont typeface="Times New Roman" pitchFamily="16" charset="0"/>
              <a:buNone/>
              <a:defRPr/>
            </a:pPr>
            <a:endParaRPr lang="en-GB" sz="2400" dirty="0" smtClean="0">
              <a:solidFill>
                <a:srgbClr val="FFFFFF"/>
              </a:solidFill>
              <a:latin typeface="Gill Sans MT" pitchFamily="32" charset="0"/>
            </a:endParaRPr>
          </a:p>
          <a:p>
            <a:pPr>
              <a:lnSpc>
                <a:spcPct val="90000"/>
              </a:lnSpc>
              <a:spcBef>
                <a:spcPts val="700"/>
              </a:spcBef>
              <a:buClrTx/>
              <a:buSzTx/>
              <a:buFontTx/>
              <a:buNone/>
              <a:defRPr/>
            </a:pPr>
            <a:endParaRPr lang="en-GB" sz="2800" dirty="0" smtClean="0">
              <a:solidFill>
                <a:srgbClr val="FFFFFF"/>
              </a:solidFill>
              <a:latin typeface="Gill Sans MT" pitchFamily="32" charset="0"/>
            </a:endParaRPr>
          </a:p>
        </p:txBody>
      </p:sp>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476672"/>
            <a:ext cx="6480720" cy="769441"/>
          </a:xfrm>
          <a:prstGeom prst="rect">
            <a:avLst/>
          </a:prstGeom>
          <a:noFill/>
        </p:spPr>
        <p:txBody>
          <a:bodyPr wrap="square" rtlCol="0">
            <a:spAutoFit/>
          </a:bodyPr>
          <a:lstStyle/>
          <a:p>
            <a:r>
              <a:rPr lang="en-GB" sz="4400" dirty="0" smtClean="0">
                <a:latin typeface="+mj-lt"/>
              </a:rPr>
              <a:t>Workshops</a:t>
            </a:r>
            <a:endParaRPr lang="en-GB" sz="4400" dirty="0">
              <a:latin typeface="+mj-lt"/>
            </a:endParaRPr>
          </a:p>
        </p:txBody>
      </p:sp>
      <p:sp>
        <p:nvSpPr>
          <p:cNvPr id="7" name="TextBox 6"/>
          <p:cNvSpPr txBox="1"/>
          <p:nvPr/>
        </p:nvSpPr>
        <p:spPr>
          <a:xfrm>
            <a:off x="2267744" y="1412776"/>
            <a:ext cx="6696744" cy="5632311"/>
          </a:xfrm>
          <a:prstGeom prst="rect">
            <a:avLst/>
          </a:prstGeom>
          <a:noFill/>
        </p:spPr>
        <p:txBody>
          <a:bodyPr wrap="square" rtlCol="0">
            <a:spAutoFit/>
          </a:bodyPr>
          <a:lstStyle/>
          <a:p>
            <a:pPr marL="285750" indent="-285750">
              <a:buFont typeface="Arial" pitchFamily="34" charset="0"/>
              <a:buChar char="•"/>
            </a:pPr>
            <a:r>
              <a:rPr lang="en-GB" dirty="0" smtClean="0">
                <a:latin typeface="+mn-lt"/>
              </a:rPr>
              <a:t>Workshop sessions will run between 11.00-16.15 Monday -Thursday and 11.00-13.15 on Friday</a:t>
            </a:r>
          </a:p>
          <a:p>
            <a:pPr marL="285750" indent="-285750">
              <a:buFont typeface="Arial" pitchFamily="34" charset="0"/>
              <a:buChar char="•"/>
            </a:pPr>
            <a:r>
              <a:rPr lang="en-GB" dirty="0" smtClean="0">
                <a:latin typeface="+mn-lt"/>
              </a:rPr>
              <a:t>Each session will last 45 minutes</a:t>
            </a:r>
            <a:endParaRPr lang="en-GB" dirty="0">
              <a:latin typeface="+mn-lt"/>
            </a:endParaRPr>
          </a:p>
          <a:p>
            <a:pPr marL="285750" indent="-285750">
              <a:buFont typeface="Arial" pitchFamily="34" charset="0"/>
              <a:buChar char="•"/>
            </a:pPr>
            <a:r>
              <a:rPr lang="en-GB" dirty="0" smtClean="0">
                <a:latin typeface="+mn-lt"/>
              </a:rPr>
              <a:t>Workshop sessions will be assisted by RMS staff to monitor attendees </a:t>
            </a:r>
          </a:p>
          <a:p>
            <a:pPr marL="285750" indent="-285750">
              <a:buFont typeface="Arial" pitchFamily="34" charset="0"/>
              <a:buChar char="•"/>
            </a:pPr>
            <a:r>
              <a:rPr lang="en-GB" dirty="0" smtClean="0">
                <a:latin typeface="+mn-lt"/>
              </a:rPr>
              <a:t>AV equipment, such as microphones and data projectors, will be provided in each workshop. </a:t>
            </a:r>
          </a:p>
          <a:p>
            <a:pPr marL="285750" indent="-285750">
              <a:buFont typeface="Arial" pitchFamily="34" charset="0"/>
              <a:buChar char="•"/>
            </a:pPr>
            <a:r>
              <a:rPr lang="en-GB" dirty="0" smtClean="0">
                <a:latin typeface="+mn-lt"/>
              </a:rPr>
              <a:t>Workshop sessions are £100 +VAT per 45 minute session</a:t>
            </a:r>
          </a:p>
          <a:p>
            <a:endParaRPr lang="en-GB" dirty="0" smtClean="0">
              <a:latin typeface="+mn-lt"/>
            </a:endParaRPr>
          </a:p>
          <a:p>
            <a:r>
              <a:rPr lang="en-GB" dirty="0" smtClean="0">
                <a:latin typeface="+mn-lt"/>
              </a:rPr>
              <a:t>The following companies have requested workshops so far;</a:t>
            </a:r>
          </a:p>
          <a:p>
            <a:endParaRPr lang="en-GB" dirty="0" smtClean="0">
              <a:latin typeface="+mn-lt"/>
            </a:endParaRPr>
          </a:p>
          <a:p>
            <a:pPr algn="ctr"/>
            <a:r>
              <a:rPr lang="en-GB" dirty="0" smtClean="0">
                <a:latin typeface="+mn-lt"/>
              </a:rPr>
              <a:t>Carl </a:t>
            </a:r>
            <a:r>
              <a:rPr lang="en-GB" dirty="0" err="1" smtClean="0">
                <a:latin typeface="+mn-lt"/>
              </a:rPr>
              <a:t>Zeiss</a:t>
            </a:r>
            <a:r>
              <a:rPr lang="en-GB" dirty="0" smtClean="0">
                <a:latin typeface="+mn-lt"/>
              </a:rPr>
              <a:t> </a:t>
            </a:r>
          </a:p>
          <a:p>
            <a:pPr algn="ctr"/>
            <a:r>
              <a:rPr lang="en-GB" dirty="0" smtClean="0">
                <a:latin typeface="+mn-lt"/>
              </a:rPr>
              <a:t>FEI Life Sciences and </a:t>
            </a:r>
            <a:r>
              <a:rPr lang="en-GB" smtClean="0">
                <a:latin typeface="+mn-lt"/>
              </a:rPr>
              <a:t>TILL </a:t>
            </a:r>
            <a:r>
              <a:rPr lang="en-GB" smtClean="0">
                <a:latin typeface="+mn-lt"/>
              </a:rPr>
              <a:t>Photonics</a:t>
            </a:r>
          </a:p>
          <a:p>
            <a:pPr algn="ctr"/>
            <a:r>
              <a:rPr lang="en-GB" smtClean="0">
                <a:latin typeface="+mn-lt"/>
              </a:rPr>
              <a:t>Lot </a:t>
            </a:r>
            <a:r>
              <a:rPr lang="en-GB" dirty="0" err="1" smtClean="0">
                <a:latin typeface="+mn-lt"/>
              </a:rPr>
              <a:t>Oriel</a:t>
            </a:r>
            <a:r>
              <a:rPr lang="en-GB" dirty="0" smtClean="0">
                <a:latin typeface="+mn-lt"/>
              </a:rPr>
              <a:t> Ltd</a:t>
            </a:r>
          </a:p>
          <a:p>
            <a:pPr algn="ctr"/>
            <a:r>
              <a:rPr lang="en-GB" dirty="0" smtClean="0">
                <a:latin typeface="+mn-lt"/>
              </a:rPr>
              <a:t>NT-MDT</a:t>
            </a:r>
            <a:endParaRPr lang="en-GB" dirty="0" smtClean="0">
              <a:latin typeface="+mn-lt"/>
            </a:endParaRPr>
          </a:p>
          <a:p>
            <a:pPr algn="ctr"/>
            <a:r>
              <a:rPr lang="en-GB" dirty="0" smtClean="0">
                <a:latin typeface="+mn-lt"/>
              </a:rPr>
              <a:t>Lumen Dynamics </a:t>
            </a:r>
          </a:p>
          <a:p>
            <a:endParaRPr lang="en-GB" i="1" dirty="0" smtClean="0">
              <a:latin typeface="+mn-lt"/>
            </a:endParaRPr>
          </a:p>
          <a:p>
            <a:r>
              <a:rPr lang="en-GB" dirty="0" smtClean="0">
                <a:latin typeface="+mn-lt"/>
              </a:rPr>
              <a:t>Break out rooms are also available for hire during the Congress.</a:t>
            </a:r>
          </a:p>
          <a:p>
            <a:endParaRPr lang="en-GB" dirty="0" smtClean="0">
              <a:latin typeface="+mn-lt"/>
            </a:endParaRPr>
          </a:p>
          <a:p>
            <a:endParaRPr lang="en-GB" dirty="0"/>
          </a:p>
        </p:txBody>
      </p:sp>
      <p:pic>
        <p:nvPicPr>
          <p:cNvPr id="9"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476672"/>
            <a:ext cx="6480720" cy="769441"/>
          </a:xfrm>
          <a:prstGeom prst="rect">
            <a:avLst/>
          </a:prstGeom>
          <a:noFill/>
        </p:spPr>
        <p:txBody>
          <a:bodyPr wrap="square" rtlCol="0">
            <a:spAutoFit/>
          </a:bodyPr>
          <a:lstStyle/>
          <a:p>
            <a:r>
              <a:rPr lang="en-GB" sz="4400" dirty="0" smtClean="0">
                <a:latin typeface="+mj-lt"/>
              </a:rPr>
              <a:t>Social Events</a:t>
            </a:r>
            <a:endParaRPr lang="en-GB" sz="4400" dirty="0">
              <a:latin typeface="+mj-lt"/>
            </a:endParaRPr>
          </a:p>
        </p:txBody>
      </p:sp>
      <p:sp>
        <p:nvSpPr>
          <p:cNvPr id="7" name="TextBox 6"/>
          <p:cNvSpPr txBox="1"/>
          <p:nvPr/>
        </p:nvSpPr>
        <p:spPr>
          <a:xfrm>
            <a:off x="2339752" y="1628800"/>
            <a:ext cx="6336704" cy="1754326"/>
          </a:xfrm>
          <a:prstGeom prst="rect">
            <a:avLst/>
          </a:prstGeom>
          <a:noFill/>
        </p:spPr>
        <p:txBody>
          <a:bodyPr wrap="square" rtlCol="0">
            <a:spAutoFit/>
          </a:bodyPr>
          <a:lstStyle/>
          <a:p>
            <a:r>
              <a:rPr lang="en-GB" dirty="0" smtClean="0">
                <a:latin typeface="+mj-lt"/>
              </a:rPr>
              <a:t>Sunday 16</a:t>
            </a:r>
            <a:r>
              <a:rPr lang="en-GB" baseline="30000" dirty="0" smtClean="0">
                <a:latin typeface="+mj-lt"/>
              </a:rPr>
              <a:t>th</a:t>
            </a:r>
            <a:r>
              <a:rPr lang="en-GB" dirty="0" smtClean="0">
                <a:latin typeface="+mj-lt"/>
              </a:rPr>
              <a:t> September – Welcome Reception at Manchester Central</a:t>
            </a:r>
          </a:p>
          <a:p>
            <a:endParaRPr lang="en-GB" dirty="0">
              <a:latin typeface="+mj-lt"/>
            </a:endParaRPr>
          </a:p>
          <a:p>
            <a:r>
              <a:rPr lang="en-GB" dirty="0" smtClean="0">
                <a:latin typeface="+mj-lt"/>
              </a:rPr>
              <a:t>Thursday 20</a:t>
            </a:r>
            <a:r>
              <a:rPr lang="en-GB" baseline="30000" dirty="0" smtClean="0">
                <a:latin typeface="+mj-lt"/>
              </a:rPr>
              <a:t>th</a:t>
            </a:r>
            <a:r>
              <a:rPr lang="en-GB" dirty="0" smtClean="0">
                <a:latin typeface="+mj-lt"/>
              </a:rPr>
              <a:t> September – Congress Banquet at Old Trafford Football Club</a:t>
            </a:r>
          </a:p>
          <a:p>
            <a:endParaRPr lang="en-GB" dirty="0"/>
          </a:p>
        </p:txBody>
      </p:sp>
      <p:pic>
        <p:nvPicPr>
          <p:cNvPr id="8" name="Picture 7" descr="old trafford.JPG"/>
          <p:cNvPicPr>
            <a:picLocks noChangeAspect="1"/>
          </p:cNvPicPr>
          <p:nvPr/>
        </p:nvPicPr>
        <p:blipFill>
          <a:blip r:embed="rId2" cstate="print"/>
          <a:stretch>
            <a:fillRect/>
          </a:stretch>
        </p:blipFill>
        <p:spPr>
          <a:xfrm>
            <a:off x="4067944" y="3284984"/>
            <a:ext cx="2555776" cy="1916832"/>
          </a:xfrm>
          <a:prstGeom prst="rect">
            <a:avLst/>
          </a:prstGeom>
        </p:spPr>
      </p:pic>
      <p:pic>
        <p:nvPicPr>
          <p:cNvPr id="10"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476672"/>
            <a:ext cx="6480720" cy="769441"/>
          </a:xfrm>
          <a:prstGeom prst="rect">
            <a:avLst/>
          </a:prstGeom>
          <a:noFill/>
        </p:spPr>
        <p:txBody>
          <a:bodyPr wrap="square" rtlCol="0">
            <a:spAutoFit/>
          </a:bodyPr>
          <a:lstStyle/>
          <a:p>
            <a:r>
              <a:rPr lang="en-GB" sz="4400" dirty="0" smtClean="0">
                <a:latin typeface="+mj-lt"/>
              </a:rPr>
              <a:t>Exhibitor Manual</a:t>
            </a:r>
            <a:endParaRPr lang="en-GB" sz="4400" dirty="0">
              <a:latin typeface="+mj-lt"/>
            </a:endParaRPr>
          </a:p>
        </p:txBody>
      </p:sp>
      <p:sp>
        <p:nvSpPr>
          <p:cNvPr id="7" name="TextBox 6"/>
          <p:cNvSpPr txBox="1"/>
          <p:nvPr/>
        </p:nvSpPr>
        <p:spPr>
          <a:xfrm>
            <a:off x="2195736" y="1628800"/>
            <a:ext cx="6840760" cy="2308324"/>
          </a:xfrm>
          <a:prstGeom prst="rect">
            <a:avLst/>
          </a:prstGeom>
          <a:noFill/>
        </p:spPr>
        <p:txBody>
          <a:bodyPr wrap="square" rtlCol="0">
            <a:spAutoFit/>
          </a:bodyPr>
          <a:lstStyle/>
          <a:p>
            <a:r>
              <a:rPr lang="en-GB" dirty="0" smtClean="0">
                <a:latin typeface="+mn-lt"/>
              </a:rPr>
              <a:t>The exhibitor manual is now available on the emc2012 website.</a:t>
            </a:r>
          </a:p>
          <a:p>
            <a:endParaRPr lang="en-GB" dirty="0" smtClean="0">
              <a:latin typeface="+mn-lt"/>
            </a:endParaRPr>
          </a:p>
          <a:p>
            <a:r>
              <a:rPr lang="en-GB" dirty="0" smtClean="0">
                <a:latin typeface="+mn-lt"/>
              </a:rPr>
              <a:t>You can find links to ordering furniture, electrical installations, AV equipment, lunches on your stand and much more to help with the organisation of your exhibition stand.</a:t>
            </a:r>
          </a:p>
          <a:p>
            <a:endParaRPr lang="en-GB" dirty="0">
              <a:latin typeface="+mn-lt"/>
            </a:endParaRPr>
          </a:p>
          <a:p>
            <a:r>
              <a:rPr lang="en-GB" dirty="0" smtClean="0">
                <a:latin typeface="+mn-lt"/>
              </a:rPr>
              <a:t>Regular email newsletters are being sent to exhibitors, the next issue will be sent on 5</a:t>
            </a:r>
            <a:r>
              <a:rPr lang="en-GB" baseline="30000" dirty="0" smtClean="0">
                <a:latin typeface="+mn-lt"/>
              </a:rPr>
              <a:t>th</a:t>
            </a:r>
            <a:r>
              <a:rPr lang="en-GB" dirty="0" smtClean="0">
                <a:latin typeface="+mn-lt"/>
              </a:rPr>
              <a:t> March 2012.</a:t>
            </a:r>
            <a:endParaRPr lang="en-GB" dirty="0">
              <a:latin typeface="+mn-lt"/>
            </a:endParaRPr>
          </a:p>
        </p:txBody>
      </p:sp>
      <p:pic>
        <p:nvPicPr>
          <p:cNvPr id="9"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476672"/>
            <a:ext cx="6480720" cy="769441"/>
          </a:xfrm>
          <a:prstGeom prst="rect">
            <a:avLst/>
          </a:prstGeom>
          <a:noFill/>
        </p:spPr>
        <p:txBody>
          <a:bodyPr wrap="square" rtlCol="0">
            <a:spAutoFit/>
          </a:bodyPr>
          <a:lstStyle/>
          <a:p>
            <a:r>
              <a:rPr lang="en-GB" sz="4400" dirty="0" smtClean="0">
                <a:latin typeface="+mj-lt"/>
              </a:rPr>
              <a:t>Contractors</a:t>
            </a:r>
            <a:endParaRPr lang="en-GB" sz="4400" dirty="0">
              <a:latin typeface="+mj-lt"/>
            </a:endParaRPr>
          </a:p>
        </p:txBody>
      </p:sp>
      <p:sp>
        <p:nvSpPr>
          <p:cNvPr id="7" name="TextBox 6"/>
          <p:cNvSpPr txBox="1"/>
          <p:nvPr/>
        </p:nvSpPr>
        <p:spPr>
          <a:xfrm>
            <a:off x="2267744" y="1628800"/>
            <a:ext cx="6408712" cy="4247317"/>
          </a:xfrm>
          <a:prstGeom prst="rect">
            <a:avLst/>
          </a:prstGeom>
          <a:noFill/>
        </p:spPr>
        <p:txBody>
          <a:bodyPr wrap="square" rtlCol="0">
            <a:spAutoFit/>
          </a:bodyPr>
          <a:lstStyle/>
          <a:p>
            <a:r>
              <a:rPr lang="en-GB" dirty="0" smtClean="0">
                <a:latin typeface="+mn-lt"/>
              </a:rPr>
              <a:t>The following contractors are here to help with enquiries:</a:t>
            </a:r>
          </a:p>
          <a:p>
            <a:endParaRPr lang="en-GB" dirty="0" smtClean="0">
              <a:latin typeface="+mn-lt"/>
            </a:endParaRPr>
          </a:p>
          <a:p>
            <a:r>
              <a:rPr lang="en-GB" dirty="0" smtClean="0">
                <a:latin typeface="+mn-lt"/>
              </a:rPr>
              <a:t>Manchester Central – Venue</a:t>
            </a:r>
          </a:p>
          <a:p>
            <a:endParaRPr lang="en-GB" dirty="0" smtClean="0">
              <a:latin typeface="+mn-lt"/>
            </a:endParaRPr>
          </a:p>
          <a:p>
            <a:r>
              <a:rPr lang="en-GB" sz="2000" dirty="0" smtClean="0">
                <a:latin typeface="+mn-lt"/>
              </a:rPr>
              <a:t>Melville – Shell, Carpet, Stand extras</a:t>
            </a:r>
          </a:p>
          <a:p>
            <a:endParaRPr lang="en-GB" sz="2000" dirty="0" smtClean="0">
              <a:latin typeface="+mn-lt"/>
            </a:endParaRPr>
          </a:p>
          <a:p>
            <a:r>
              <a:rPr lang="en-GB" sz="2000" dirty="0" smtClean="0">
                <a:latin typeface="+mn-lt"/>
              </a:rPr>
              <a:t>Melville Logistics - Lifting and Storage </a:t>
            </a:r>
          </a:p>
          <a:p>
            <a:endParaRPr lang="en-GB" sz="2000" dirty="0" smtClean="0">
              <a:latin typeface="+mn-lt"/>
            </a:endParaRPr>
          </a:p>
          <a:p>
            <a:r>
              <a:rPr lang="en-GB" sz="2000" dirty="0" smtClean="0">
                <a:latin typeface="+mn-lt"/>
              </a:rPr>
              <a:t>Bill </a:t>
            </a:r>
            <a:r>
              <a:rPr lang="en-GB" sz="2000" dirty="0" err="1" smtClean="0">
                <a:latin typeface="+mn-lt"/>
              </a:rPr>
              <a:t>Moule</a:t>
            </a:r>
            <a:r>
              <a:rPr lang="en-GB" sz="2000" dirty="0" smtClean="0">
                <a:latin typeface="+mn-lt"/>
              </a:rPr>
              <a:t> &amp; Sons – Electrical Installations</a:t>
            </a:r>
          </a:p>
          <a:p>
            <a:endParaRPr lang="en-GB" sz="2000" dirty="0" smtClean="0">
              <a:latin typeface="+mn-lt"/>
            </a:endParaRPr>
          </a:p>
          <a:p>
            <a:r>
              <a:rPr lang="en-GB" sz="2000" dirty="0" smtClean="0">
                <a:latin typeface="+mn-lt"/>
              </a:rPr>
              <a:t>Corporate Events – AV Equipment</a:t>
            </a:r>
          </a:p>
          <a:p>
            <a:endParaRPr lang="en-GB" sz="2000" dirty="0" smtClean="0">
              <a:latin typeface="+mn-lt"/>
            </a:endParaRPr>
          </a:p>
          <a:p>
            <a:r>
              <a:rPr lang="en-GB" sz="2000" dirty="0" smtClean="0">
                <a:latin typeface="+mn-lt"/>
              </a:rPr>
              <a:t>Visit Manchester – Manchester Tourist Board</a:t>
            </a:r>
          </a:p>
          <a:p>
            <a:r>
              <a:rPr lang="en-GB" dirty="0" smtClean="0"/>
              <a:t> </a:t>
            </a:r>
            <a:endParaRPr lang="en-GB" dirty="0"/>
          </a:p>
        </p:txBody>
      </p:sp>
      <p:pic>
        <p:nvPicPr>
          <p:cNvPr id="9"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67744" y="476672"/>
            <a:ext cx="6480720" cy="769441"/>
          </a:xfrm>
          <a:prstGeom prst="rect">
            <a:avLst/>
          </a:prstGeom>
          <a:noFill/>
        </p:spPr>
        <p:txBody>
          <a:bodyPr wrap="square" rtlCol="0">
            <a:spAutoFit/>
          </a:bodyPr>
          <a:lstStyle/>
          <a:p>
            <a:r>
              <a:rPr lang="en-GB" sz="4400" dirty="0" smtClean="0">
                <a:latin typeface="+mj-lt"/>
              </a:rPr>
              <a:t>Venue and Catering</a:t>
            </a:r>
            <a:endParaRPr lang="en-GB" sz="4400" dirty="0">
              <a:latin typeface="+mj-lt"/>
            </a:endParaRPr>
          </a:p>
        </p:txBody>
      </p:sp>
      <p:sp>
        <p:nvSpPr>
          <p:cNvPr id="7" name="TextBox 6"/>
          <p:cNvSpPr txBox="1"/>
          <p:nvPr/>
        </p:nvSpPr>
        <p:spPr>
          <a:xfrm>
            <a:off x="2348855" y="1654880"/>
            <a:ext cx="6336704" cy="2308324"/>
          </a:xfrm>
          <a:prstGeom prst="rect">
            <a:avLst/>
          </a:prstGeom>
          <a:noFill/>
        </p:spPr>
        <p:txBody>
          <a:bodyPr wrap="square" rtlCol="0">
            <a:spAutoFit/>
          </a:bodyPr>
          <a:lstStyle/>
          <a:p>
            <a:r>
              <a:rPr lang="en-GB" dirty="0" smtClean="0">
                <a:latin typeface="+mj-lt"/>
              </a:rPr>
              <a:t>We will shortly be having a tour of the venue, to see:</a:t>
            </a:r>
          </a:p>
          <a:p>
            <a:endParaRPr lang="en-GB" dirty="0" smtClean="0">
              <a:latin typeface="+mj-lt"/>
            </a:endParaRPr>
          </a:p>
          <a:p>
            <a:pPr marL="285750" indent="-285750">
              <a:buFont typeface="Arial" pitchFamily="34" charset="0"/>
              <a:buChar char="•"/>
            </a:pPr>
            <a:r>
              <a:rPr lang="en-GB" dirty="0" smtClean="0">
                <a:latin typeface="+mj-lt"/>
              </a:rPr>
              <a:t>Exhibition Hall</a:t>
            </a:r>
          </a:p>
          <a:p>
            <a:pPr marL="285750" indent="-285750">
              <a:buFont typeface="Arial" pitchFamily="34" charset="0"/>
              <a:buChar char="•"/>
            </a:pPr>
            <a:r>
              <a:rPr lang="en-GB" dirty="0" smtClean="0">
                <a:latin typeface="+mj-lt"/>
              </a:rPr>
              <a:t>Access for setting up</a:t>
            </a:r>
          </a:p>
          <a:p>
            <a:pPr marL="285750" indent="-285750">
              <a:buFont typeface="Arial" pitchFamily="34" charset="0"/>
              <a:buChar char="•"/>
            </a:pPr>
            <a:r>
              <a:rPr lang="en-GB" dirty="0" smtClean="0">
                <a:latin typeface="+mj-lt"/>
              </a:rPr>
              <a:t>Lecture Theatres</a:t>
            </a:r>
          </a:p>
          <a:p>
            <a:pPr marL="285750" indent="-285750">
              <a:buFont typeface="Arial" pitchFamily="34" charset="0"/>
              <a:buChar char="•"/>
            </a:pPr>
            <a:r>
              <a:rPr lang="en-GB" dirty="0" smtClean="0">
                <a:latin typeface="+mj-lt"/>
              </a:rPr>
              <a:t>Break Out Rooms</a:t>
            </a:r>
          </a:p>
          <a:p>
            <a:pPr marL="285750" indent="-285750">
              <a:buFont typeface="Arial" pitchFamily="34" charset="0"/>
              <a:buChar char="•"/>
            </a:pPr>
            <a:endParaRPr lang="en-GB" dirty="0">
              <a:latin typeface="+mj-lt"/>
            </a:endParaRPr>
          </a:p>
          <a:p>
            <a:r>
              <a:rPr lang="en-GB" dirty="0" smtClean="0">
                <a:latin typeface="+mj-lt"/>
              </a:rPr>
              <a:t>On return there will be a buffet lunch</a:t>
            </a:r>
            <a:endParaRPr lang="en-GB" dirty="0">
              <a:latin typeface="+mj-lt"/>
            </a:endParaRPr>
          </a:p>
        </p:txBody>
      </p:sp>
      <p:pic>
        <p:nvPicPr>
          <p:cNvPr id="9"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5736" y="476672"/>
            <a:ext cx="6480720" cy="769441"/>
          </a:xfrm>
          <a:prstGeom prst="rect">
            <a:avLst/>
          </a:prstGeom>
          <a:noFill/>
        </p:spPr>
        <p:txBody>
          <a:bodyPr wrap="square" rtlCol="0">
            <a:spAutoFit/>
          </a:bodyPr>
          <a:lstStyle/>
          <a:p>
            <a:r>
              <a:rPr lang="en-GB" sz="4400" dirty="0" smtClean="0">
                <a:latin typeface="+mj-lt"/>
              </a:rPr>
              <a:t>Meet </a:t>
            </a:r>
            <a:r>
              <a:rPr lang="en-GB" sz="4400" smtClean="0">
                <a:latin typeface="+mj-lt"/>
              </a:rPr>
              <a:t>the Team</a:t>
            </a:r>
            <a:endParaRPr lang="en-GB" sz="4400" dirty="0">
              <a:latin typeface="+mj-lt"/>
            </a:endParaRPr>
          </a:p>
        </p:txBody>
      </p:sp>
      <p:sp>
        <p:nvSpPr>
          <p:cNvPr id="7" name="TextBox 6"/>
          <p:cNvSpPr txBox="1"/>
          <p:nvPr/>
        </p:nvSpPr>
        <p:spPr>
          <a:xfrm>
            <a:off x="2339752" y="1628800"/>
            <a:ext cx="6336704" cy="5201424"/>
          </a:xfrm>
          <a:prstGeom prst="rect">
            <a:avLst/>
          </a:prstGeom>
          <a:noFill/>
        </p:spPr>
        <p:txBody>
          <a:bodyPr wrap="square" rtlCol="0">
            <a:spAutoFit/>
          </a:bodyPr>
          <a:lstStyle/>
          <a:p>
            <a:r>
              <a:rPr lang="en-GB" dirty="0" smtClean="0">
                <a:latin typeface="+mj-lt"/>
              </a:rPr>
              <a:t>As well as the various contractors, the following members of RMS staff are available during the tour and over lunch for questions:</a:t>
            </a:r>
          </a:p>
          <a:p>
            <a:endParaRPr lang="en-GB" dirty="0" smtClean="0">
              <a:latin typeface="+mj-lt"/>
            </a:endParaRPr>
          </a:p>
          <a:p>
            <a:pPr marL="285750" indent="-285750">
              <a:buFont typeface="Arial" pitchFamily="34" charset="0"/>
              <a:buChar char="•"/>
            </a:pPr>
            <a:r>
              <a:rPr lang="en-GB" dirty="0" smtClean="0">
                <a:latin typeface="+mj-lt"/>
              </a:rPr>
              <a:t>Allison Winton			Event Director</a:t>
            </a:r>
          </a:p>
          <a:p>
            <a:pPr marL="285750" indent="-285750">
              <a:buFont typeface="Arial" pitchFamily="34" charset="0"/>
              <a:buChar char="•"/>
            </a:pPr>
            <a:r>
              <a:rPr lang="en-GB" dirty="0" smtClean="0">
                <a:latin typeface="+mj-lt"/>
              </a:rPr>
              <a:t>Karen Collins			Administrator and Finance</a:t>
            </a:r>
          </a:p>
          <a:p>
            <a:pPr marL="285750" indent="-285750">
              <a:buFont typeface="Arial" pitchFamily="34" charset="0"/>
              <a:buChar char="•"/>
            </a:pPr>
            <a:r>
              <a:rPr lang="en-GB" dirty="0" smtClean="0">
                <a:latin typeface="+mj-lt"/>
              </a:rPr>
              <a:t>Chloe Tarry			emc2012 Exhibition Organiser</a:t>
            </a:r>
          </a:p>
          <a:p>
            <a:pPr marL="285750" indent="-285750">
              <a:buFont typeface="Arial" pitchFamily="34" charset="0"/>
              <a:buChar char="•"/>
            </a:pPr>
            <a:r>
              <a:rPr lang="en-GB" dirty="0" smtClean="0">
                <a:latin typeface="+mj-lt"/>
              </a:rPr>
              <a:t>Jessica Stanley			emc2012 Conference Manager</a:t>
            </a:r>
          </a:p>
          <a:p>
            <a:pPr marL="285750" indent="-285750">
              <a:buFont typeface="Arial" pitchFamily="34" charset="0"/>
              <a:buChar char="•"/>
            </a:pPr>
            <a:r>
              <a:rPr lang="en-GB" dirty="0" smtClean="0">
                <a:latin typeface="+mj-lt"/>
              </a:rPr>
              <a:t>Victoria Masters		Conference Manager</a:t>
            </a:r>
          </a:p>
          <a:p>
            <a:pPr marL="285750" indent="-285750">
              <a:buFont typeface="Arial" pitchFamily="34" charset="0"/>
              <a:buChar char="•"/>
            </a:pPr>
            <a:r>
              <a:rPr lang="en-GB" dirty="0" smtClean="0">
                <a:latin typeface="+mj-lt"/>
              </a:rPr>
              <a:t>Sarah Bebb				Conference Organiser</a:t>
            </a:r>
          </a:p>
          <a:p>
            <a:pPr marL="285750" indent="-285750">
              <a:buFont typeface="Arial" pitchFamily="34" charset="0"/>
              <a:buChar char="•"/>
            </a:pPr>
            <a:r>
              <a:rPr lang="en-GB" dirty="0" smtClean="0">
                <a:latin typeface="+mj-lt"/>
              </a:rPr>
              <a:t>Melanie Reedman		Outreach and Accounts</a:t>
            </a:r>
          </a:p>
          <a:p>
            <a:pPr marL="285750" indent="-285750">
              <a:buFont typeface="Arial" pitchFamily="34" charset="0"/>
              <a:buChar char="•"/>
            </a:pPr>
            <a:endParaRPr lang="en-GB" dirty="0">
              <a:latin typeface="+mj-lt"/>
            </a:endParaRPr>
          </a:p>
          <a:p>
            <a:endParaRPr lang="en-GB" sz="2000" dirty="0" smtClean="0">
              <a:latin typeface="+mj-lt"/>
            </a:endParaRPr>
          </a:p>
          <a:p>
            <a:endParaRPr lang="en-GB" sz="2000" dirty="0">
              <a:latin typeface="+mj-lt"/>
            </a:endParaRPr>
          </a:p>
          <a:p>
            <a:r>
              <a:rPr lang="en-GB" sz="2000" dirty="0" smtClean="0">
                <a:latin typeface="+mj-lt"/>
              </a:rPr>
              <a:t>Thank you for coming to this Meeting, and we look forward to seeing you Manchester in September</a:t>
            </a:r>
            <a:r>
              <a:rPr lang="en-GB" dirty="0" smtClean="0">
                <a:latin typeface="+mj-lt"/>
              </a:rPr>
              <a:t>!</a:t>
            </a:r>
          </a:p>
          <a:p>
            <a:endParaRPr lang="en-GB" dirty="0">
              <a:latin typeface="+mj-lt"/>
            </a:endParaRPr>
          </a:p>
          <a:p>
            <a:endParaRPr lang="en-GB" dirty="0" smtClean="0">
              <a:latin typeface="+mj-lt"/>
            </a:endParaRPr>
          </a:p>
          <a:p>
            <a:endParaRPr lang="en-GB" dirty="0">
              <a:latin typeface="+mj-lt"/>
            </a:endParaRPr>
          </a:p>
        </p:txBody>
      </p:sp>
      <p:pic>
        <p:nvPicPr>
          <p:cNvPr id="9" name="Picture 5"/>
          <p:cNvPicPr>
            <a:picLocks noChangeAspect="1" noChangeArrowheads="1"/>
          </p:cNvPicPr>
          <p:nvPr/>
        </p:nvPicPr>
        <p:blipFill>
          <a:blip r:embed="rId2"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2123728" y="0"/>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GB" sz="4400" dirty="0" smtClean="0">
                <a:solidFill>
                  <a:srgbClr val="FFFFFF"/>
                </a:solidFill>
                <a:latin typeface="Gill Sans MT" pitchFamily="34" charset="0"/>
              </a:rPr>
              <a:t>Agenda</a:t>
            </a:r>
            <a:endParaRPr lang="en-GB" sz="4400" dirty="0">
              <a:solidFill>
                <a:srgbClr val="FFFFFF"/>
              </a:solidFill>
              <a:latin typeface="Gill Sans MT" pitchFamily="34" charset="0"/>
            </a:endParaRPr>
          </a:p>
        </p:txBody>
      </p:sp>
      <p:sp>
        <p:nvSpPr>
          <p:cNvPr id="4099" name="Text Box 2"/>
          <p:cNvSpPr txBox="1">
            <a:spLocks noChangeArrowheads="1"/>
          </p:cNvSpPr>
          <p:nvPr/>
        </p:nvSpPr>
        <p:spPr bwMode="auto">
          <a:xfrm>
            <a:off x="2051720" y="980728"/>
            <a:ext cx="6634733" cy="5181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9pPr>
          </a:lstStyle>
          <a:p>
            <a:pPr eaLnBrk="1" hangingPunct="1">
              <a:spcBef>
                <a:spcPts val="800"/>
              </a:spcBef>
              <a:buClr>
                <a:srgbClr val="FFFFFF"/>
              </a:buClr>
              <a:buFont typeface="Arial" charset="0"/>
              <a:buChar char="•"/>
            </a:pPr>
            <a:r>
              <a:rPr lang="en-GB" sz="2400" b="1" dirty="0" smtClean="0">
                <a:solidFill>
                  <a:srgbClr val="FFFFFF"/>
                </a:solidFill>
                <a:latin typeface="Gill Sans MT" pitchFamily="34" charset="0"/>
              </a:rPr>
              <a:t>Welcome and Event Overview - Professor Tony Wilson, RMS President</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Scientific Programme - Dr Debbie Stokes, emc2012 Chair</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Exhibition and other Events in the Hall – Ms Allison Winton, RMS Event Director</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Event Promotion – Mr Rod Shipley, RMS CAB Chair</a:t>
            </a:r>
          </a:p>
          <a:p>
            <a:pPr eaLnBrk="1" hangingPunct="1">
              <a:spcBef>
                <a:spcPts val="800"/>
              </a:spcBef>
              <a:buClr>
                <a:srgbClr val="FFFFFF"/>
              </a:buClr>
              <a:buFont typeface="Arial" charset="0"/>
              <a:buChar char="•"/>
            </a:pPr>
            <a:r>
              <a:rPr lang="en-GB" sz="2400" dirty="0">
                <a:solidFill>
                  <a:srgbClr val="FFFFFF"/>
                </a:solidFill>
                <a:latin typeface="Gill Sans MT" pitchFamily="34" charset="0"/>
              </a:rPr>
              <a:t>Delegate Social </a:t>
            </a:r>
            <a:r>
              <a:rPr lang="en-GB" sz="2400" dirty="0" smtClean="0">
                <a:solidFill>
                  <a:srgbClr val="FFFFFF"/>
                </a:solidFill>
                <a:latin typeface="Gill Sans MT" pitchFamily="34" charset="0"/>
              </a:rPr>
              <a:t>Programme </a:t>
            </a:r>
            <a:r>
              <a:rPr lang="en-GB" sz="2400" dirty="0">
                <a:solidFill>
                  <a:srgbClr val="FFFFFF"/>
                </a:solidFill>
                <a:latin typeface="Gill Sans MT" pitchFamily="34" charset="0"/>
              </a:rPr>
              <a:t>– Ms Allison </a:t>
            </a:r>
            <a:r>
              <a:rPr lang="en-GB" sz="2400" dirty="0" smtClean="0">
                <a:solidFill>
                  <a:srgbClr val="FFFFFF"/>
                </a:solidFill>
                <a:latin typeface="Gill Sans MT" pitchFamily="34" charset="0"/>
              </a:rPr>
              <a:t>Winton</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Logistics – Ms Allison Winton</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Meet the Team</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Venue Tour</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Lunch</a:t>
            </a:r>
          </a:p>
        </p:txBody>
      </p:sp>
      <p:pic>
        <p:nvPicPr>
          <p:cNvPr id="102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extLst>
      <p:ext uri="{BB962C8B-B14F-4D97-AF65-F5344CB8AC3E}">
        <p14:creationId xmlns="" xmlns:p14="http://schemas.microsoft.com/office/powerpoint/2010/main" val="8255305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2124075" y="274638"/>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US" sz="4400" dirty="0">
                <a:solidFill>
                  <a:srgbClr val="FFFFFF"/>
                </a:solidFill>
                <a:latin typeface="Gill Sans MT" pitchFamily="34" charset="0"/>
              </a:rPr>
              <a:t>Daily schedule</a:t>
            </a:r>
          </a:p>
        </p:txBody>
      </p:sp>
      <p:sp>
        <p:nvSpPr>
          <p:cNvPr id="6147" name="Text Box 2"/>
          <p:cNvSpPr txBox="1">
            <a:spLocks noChangeArrowheads="1"/>
          </p:cNvSpPr>
          <p:nvPr/>
        </p:nvSpPr>
        <p:spPr bwMode="auto">
          <a:xfrm>
            <a:off x="2051050" y="1628775"/>
            <a:ext cx="7092950" cy="52292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charset="0"/>
                <a:ea typeface="Lucida Sans Unicode" pitchFamily="34" charset="0"/>
                <a:cs typeface="Lucida Sans Unicode" pitchFamily="34" charset="0"/>
              </a:defRPr>
            </a:lvl1pPr>
            <a:lvl2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charset="0"/>
                <a:ea typeface="Lucida Sans Unicode" pitchFamily="34" charset="0"/>
                <a:cs typeface="Lucida Sans Unicode" pitchFamily="34" charset="0"/>
              </a:defRPr>
            </a:lvl2pPr>
            <a:lvl3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charset="0"/>
                <a:ea typeface="Lucida Sans Unicode" pitchFamily="34" charset="0"/>
                <a:cs typeface="Lucida Sans Unicode" pitchFamily="34" charset="0"/>
              </a:defRPr>
            </a:lvl3pPr>
            <a:lvl4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charset="0"/>
                <a:ea typeface="Lucida Sans Unicode" pitchFamily="34" charset="0"/>
                <a:cs typeface="Lucida Sans Unicode" pitchFamily="34" charset="0"/>
              </a:defRPr>
            </a:lvl4pPr>
            <a:lvl5pPr eaLnBrk="0" hangingPunct="0">
              <a:tabLst>
                <a:tab pos="912813" algn="l"/>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2813" algn="l"/>
                <a:tab pos="1827213" algn="l"/>
                <a:tab pos="2741613" algn="l"/>
                <a:tab pos="3656013" algn="l"/>
                <a:tab pos="4570413" algn="l"/>
                <a:tab pos="5484813" algn="l"/>
                <a:tab pos="6399213" algn="l"/>
                <a:tab pos="7313613" algn="l"/>
                <a:tab pos="8228013" algn="l"/>
                <a:tab pos="9142413" algn="l"/>
                <a:tab pos="10056813" algn="l"/>
              </a:tabLst>
              <a:defRPr>
                <a:solidFill>
                  <a:schemeClr val="bg1"/>
                </a:solidFill>
                <a:latin typeface="Arial" charset="0"/>
                <a:ea typeface="Lucida Sans Unicode" pitchFamily="34" charset="0"/>
                <a:cs typeface="Lucida Sans Unicode" pitchFamily="34" charset="0"/>
              </a:defRPr>
            </a:lvl9pPr>
          </a:lstStyle>
          <a:p>
            <a:pPr eaLnBrk="1" hangingPunct="1">
              <a:spcBef>
                <a:spcPts val="500"/>
              </a:spcBef>
            </a:pPr>
            <a:r>
              <a:rPr lang="en-GB" sz="2000" dirty="0" smtClean="0">
                <a:solidFill>
                  <a:srgbClr val="FFFFFF"/>
                </a:solidFill>
                <a:latin typeface="Gill Sans MT" pitchFamily="34" charset="0"/>
              </a:rPr>
              <a:t>8.30  </a:t>
            </a:r>
            <a:r>
              <a:rPr lang="en-GB" sz="2000" dirty="0">
                <a:solidFill>
                  <a:srgbClr val="FFFFFF"/>
                </a:solidFill>
                <a:latin typeface="Gill Sans MT" pitchFamily="34" charset="0"/>
              </a:rPr>
              <a:t>– 9.30     Plenary session </a:t>
            </a:r>
            <a:endParaRPr lang="en-GB" sz="2000" dirty="0" smtClean="0">
              <a:solidFill>
                <a:srgbClr val="FFFFFF"/>
              </a:solidFill>
              <a:latin typeface="Gill Sans MT" pitchFamily="34" charset="0"/>
            </a:endParaRPr>
          </a:p>
          <a:p>
            <a:pPr eaLnBrk="1" hangingPunct="1">
              <a:spcBef>
                <a:spcPts val="500"/>
              </a:spcBef>
            </a:pPr>
            <a:r>
              <a:rPr lang="en-GB" sz="2000" dirty="0" smtClean="0">
                <a:solidFill>
                  <a:srgbClr val="FFFFFF"/>
                </a:solidFill>
                <a:latin typeface="Gill Sans MT" pitchFamily="34" charset="0"/>
              </a:rPr>
              <a:t>9.30 	         Exhibition opens</a:t>
            </a:r>
            <a:endParaRPr lang="en-GB" sz="2000" dirty="0">
              <a:solidFill>
                <a:srgbClr val="FFFFFF"/>
              </a:solidFill>
              <a:latin typeface="Gill Sans MT" pitchFamily="34" charset="0"/>
            </a:endParaRPr>
          </a:p>
          <a:p>
            <a:pPr eaLnBrk="1" hangingPunct="1">
              <a:spcBef>
                <a:spcPts val="500"/>
              </a:spcBef>
            </a:pPr>
            <a:r>
              <a:rPr lang="en-GB" sz="2000" dirty="0" smtClean="0">
                <a:solidFill>
                  <a:srgbClr val="FFFFFF"/>
                </a:solidFill>
                <a:latin typeface="Gill Sans MT" pitchFamily="34" charset="0"/>
              </a:rPr>
              <a:t>9.30  </a:t>
            </a:r>
            <a:r>
              <a:rPr lang="en-GB" sz="2000" dirty="0">
                <a:solidFill>
                  <a:srgbClr val="FFFFFF"/>
                </a:solidFill>
                <a:latin typeface="Gill Sans MT" pitchFamily="34" charset="0"/>
              </a:rPr>
              <a:t>– 10.00   Coffee </a:t>
            </a:r>
            <a:r>
              <a:rPr lang="en-GB" sz="2000" dirty="0" smtClean="0">
                <a:solidFill>
                  <a:srgbClr val="FFFFFF"/>
                </a:solidFill>
                <a:latin typeface="Gill Sans MT" pitchFamily="34" charset="0"/>
              </a:rPr>
              <a:t>break</a:t>
            </a:r>
            <a:endParaRPr lang="en-GB" sz="2000" dirty="0">
              <a:solidFill>
                <a:srgbClr val="FFFFFF"/>
              </a:solidFill>
              <a:latin typeface="Gill Sans MT" pitchFamily="34" charset="0"/>
            </a:endParaRPr>
          </a:p>
          <a:p>
            <a:pPr eaLnBrk="1" hangingPunct="1">
              <a:spcBef>
                <a:spcPts val="500"/>
              </a:spcBef>
            </a:pPr>
            <a:r>
              <a:rPr lang="en-GB" sz="2000" dirty="0" smtClean="0">
                <a:solidFill>
                  <a:srgbClr val="FFFFFF"/>
                </a:solidFill>
                <a:latin typeface="Gill Sans MT" pitchFamily="34" charset="0"/>
              </a:rPr>
              <a:t>10.00 </a:t>
            </a:r>
            <a:r>
              <a:rPr lang="en-GB" sz="2000" dirty="0">
                <a:solidFill>
                  <a:srgbClr val="FFFFFF"/>
                </a:solidFill>
                <a:latin typeface="Gill Sans MT" pitchFamily="34" charset="0"/>
              </a:rPr>
              <a:t>– 12.00   Parallel sessions</a:t>
            </a:r>
          </a:p>
          <a:p>
            <a:pPr eaLnBrk="1" hangingPunct="1">
              <a:spcBef>
                <a:spcPts val="500"/>
              </a:spcBef>
            </a:pPr>
            <a:r>
              <a:rPr lang="en-GB" sz="2000" dirty="0">
                <a:solidFill>
                  <a:srgbClr val="FFFFFF"/>
                </a:solidFill>
                <a:latin typeface="Gill Sans MT" pitchFamily="34" charset="0"/>
              </a:rPr>
              <a:t>12.00 – 14.00   Lunch </a:t>
            </a:r>
            <a:r>
              <a:rPr lang="en-GB" sz="2000" dirty="0" smtClean="0">
                <a:solidFill>
                  <a:srgbClr val="FFFFFF"/>
                </a:solidFill>
                <a:latin typeface="Gill Sans MT" pitchFamily="34" charset="0"/>
              </a:rPr>
              <a:t>and tea break</a:t>
            </a:r>
            <a:endParaRPr lang="en-GB" sz="2000" dirty="0">
              <a:solidFill>
                <a:srgbClr val="FFFFFF"/>
              </a:solidFill>
              <a:latin typeface="Gill Sans MT" pitchFamily="34" charset="0"/>
            </a:endParaRPr>
          </a:p>
          <a:p>
            <a:pPr eaLnBrk="1" hangingPunct="1">
              <a:spcBef>
                <a:spcPts val="500"/>
              </a:spcBef>
            </a:pPr>
            <a:r>
              <a:rPr lang="en-GB" sz="2000" dirty="0">
                <a:solidFill>
                  <a:srgbClr val="FFFFFF"/>
                </a:solidFill>
                <a:latin typeface="Gill Sans MT" pitchFamily="34" charset="0"/>
              </a:rPr>
              <a:t>14.00 – 16.00   Parallel sessions</a:t>
            </a:r>
          </a:p>
          <a:p>
            <a:pPr eaLnBrk="1" hangingPunct="1">
              <a:spcBef>
                <a:spcPts val="500"/>
              </a:spcBef>
            </a:pPr>
            <a:r>
              <a:rPr lang="en-GB" sz="2000" dirty="0">
                <a:solidFill>
                  <a:srgbClr val="FFFFFF"/>
                </a:solidFill>
                <a:latin typeface="Gill Sans MT" pitchFamily="34" charset="0"/>
              </a:rPr>
              <a:t>16.00 – 18.00   Poster sessions </a:t>
            </a:r>
            <a:r>
              <a:rPr lang="en-GB" dirty="0">
                <a:solidFill>
                  <a:srgbClr val="FFFFFF"/>
                </a:solidFill>
                <a:latin typeface="Gill Sans MT" pitchFamily="34" charset="0"/>
              </a:rPr>
              <a:t>(with </a:t>
            </a:r>
            <a:r>
              <a:rPr lang="en-GB" dirty="0" smtClean="0">
                <a:solidFill>
                  <a:srgbClr val="FFFFFF"/>
                </a:solidFill>
                <a:latin typeface="Gill Sans MT" pitchFamily="34" charset="0"/>
              </a:rPr>
              <a:t>refreshments in exhibition hall)</a:t>
            </a:r>
            <a:endParaRPr lang="en-GB" sz="2000" dirty="0" smtClean="0">
              <a:solidFill>
                <a:srgbClr val="FFFFFF"/>
              </a:solidFill>
              <a:latin typeface="Gill Sans MT" pitchFamily="34" charset="0"/>
            </a:endParaRPr>
          </a:p>
          <a:p>
            <a:pPr eaLnBrk="1" hangingPunct="1">
              <a:spcBef>
                <a:spcPts val="500"/>
              </a:spcBef>
            </a:pPr>
            <a:r>
              <a:rPr lang="en-GB" sz="2000" dirty="0" smtClean="0">
                <a:solidFill>
                  <a:srgbClr val="FFFFFF"/>
                </a:solidFill>
                <a:latin typeface="Gill Sans MT" pitchFamily="34" charset="0"/>
              </a:rPr>
              <a:t>18.00*	          Exhibition closes (*closes at 14.00 on Friday)</a:t>
            </a:r>
          </a:p>
          <a:p>
            <a:pPr eaLnBrk="1" hangingPunct="1">
              <a:spcBef>
                <a:spcPts val="500"/>
              </a:spcBef>
            </a:pPr>
            <a:endParaRPr lang="en-GB" sz="2000" dirty="0" smtClean="0">
              <a:solidFill>
                <a:srgbClr val="FFFFFF"/>
              </a:solidFill>
              <a:latin typeface="Gill Sans MT" pitchFamily="34" charset="0"/>
            </a:endParaRPr>
          </a:p>
          <a:p>
            <a:pPr eaLnBrk="1" hangingPunct="1">
              <a:spcBef>
                <a:spcPts val="500"/>
              </a:spcBef>
              <a:buClr>
                <a:srgbClr val="FFFFFF"/>
              </a:buClr>
              <a:buFont typeface="Arial" charset="0"/>
              <a:buChar char="•"/>
            </a:pPr>
            <a:r>
              <a:rPr lang="en-GB" sz="2000" dirty="0" smtClean="0">
                <a:solidFill>
                  <a:srgbClr val="FFFFFF"/>
                </a:solidFill>
                <a:latin typeface="Gill Sans MT" pitchFamily="34" charset="0"/>
              </a:rPr>
              <a:t>There </a:t>
            </a:r>
            <a:r>
              <a:rPr lang="en-GB" sz="2000" dirty="0">
                <a:solidFill>
                  <a:srgbClr val="FFFFFF"/>
                </a:solidFill>
                <a:latin typeface="Gill Sans MT" pitchFamily="34" charset="0"/>
              </a:rPr>
              <a:t>will be </a:t>
            </a:r>
            <a:r>
              <a:rPr lang="en-GB" sz="2000" b="1" dirty="0">
                <a:solidFill>
                  <a:srgbClr val="FFFFFF"/>
                </a:solidFill>
                <a:latin typeface="Gill Sans MT" pitchFamily="34" charset="0"/>
              </a:rPr>
              <a:t>six </a:t>
            </a:r>
            <a:r>
              <a:rPr lang="en-GB" sz="2000" dirty="0">
                <a:solidFill>
                  <a:srgbClr val="FFFFFF"/>
                </a:solidFill>
                <a:latin typeface="Gill Sans MT" pitchFamily="34" charset="0"/>
              </a:rPr>
              <a:t>parallel sessions per day</a:t>
            </a:r>
          </a:p>
          <a:p>
            <a:pPr eaLnBrk="1" hangingPunct="1">
              <a:spcBef>
                <a:spcPts val="500"/>
              </a:spcBef>
              <a:buClr>
                <a:srgbClr val="FFFFFF"/>
              </a:buClr>
              <a:buFont typeface="Arial" charset="0"/>
              <a:buChar char="•"/>
            </a:pPr>
            <a:r>
              <a:rPr lang="en-GB" sz="2000" dirty="0">
                <a:solidFill>
                  <a:srgbClr val="FFFFFF"/>
                </a:solidFill>
                <a:latin typeface="Gill Sans MT" pitchFamily="34" charset="0"/>
              </a:rPr>
              <a:t>Each session is 2 hours long</a:t>
            </a:r>
          </a:p>
          <a:p>
            <a:pPr eaLnBrk="1" hangingPunct="1">
              <a:spcBef>
                <a:spcPts val="500"/>
              </a:spcBef>
              <a:buClr>
                <a:srgbClr val="FFFFFF"/>
              </a:buClr>
              <a:buFont typeface="Arial" charset="0"/>
              <a:buChar char="•"/>
            </a:pPr>
            <a:r>
              <a:rPr lang="en-GB" sz="2000" dirty="0" smtClean="0">
                <a:solidFill>
                  <a:srgbClr val="FFFFFF"/>
                </a:solidFill>
                <a:latin typeface="Gill Sans MT" pitchFamily="34" charset="0"/>
              </a:rPr>
              <a:t>Registration </a:t>
            </a:r>
            <a:r>
              <a:rPr lang="en-GB" sz="2000" dirty="0">
                <a:solidFill>
                  <a:srgbClr val="FFFFFF"/>
                </a:solidFill>
                <a:latin typeface="Gill Sans MT" pitchFamily="34" charset="0"/>
              </a:rPr>
              <a:t>on Sunday </a:t>
            </a:r>
            <a:r>
              <a:rPr lang="en-GB" sz="2000" dirty="0" smtClean="0">
                <a:solidFill>
                  <a:srgbClr val="FFFFFF"/>
                </a:solidFill>
                <a:latin typeface="Gill Sans MT" pitchFamily="34" charset="0"/>
              </a:rPr>
              <a:t>16 September 2012 – </a:t>
            </a:r>
            <a:r>
              <a:rPr lang="en-GB" sz="2000" dirty="0">
                <a:solidFill>
                  <a:srgbClr val="FFFFFF"/>
                </a:solidFill>
                <a:latin typeface="Gill Sans MT" pitchFamily="34" charset="0"/>
              </a:rPr>
              <a:t>followed by </a:t>
            </a:r>
            <a:r>
              <a:rPr lang="en-GB" sz="2000" dirty="0" smtClean="0">
                <a:solidFill>
                  <a:srgbClr val="FFFFFF"/>
                </a:solidFill>
                <a:latin typeface="Gill Sans MT" pitchFamily="34" charset="0"/>
              </a:rPr>
              <a:t>two Plenary </a:t>
            </a:r>
            <a:r>
              <a:rPr lang="en-GB" sz="2000" dirty="0">
                <a:solidFill>
                  <a:srgbClr val="FFFFFF"/>
                </a:solidFill>
                <a:latin typeface="Gill Sans MT" pitchFamily="34" charset="0"/>
              </a:rPr>
              <a:t>Lectures </a:t>
            </a:r>
            <a:r>
              <a:rPr lang="en-GB" sz="2000" dirty="0" smtClean="0">
                <a:solidFill>
                  <a:srgbClr val="FFFFFF"/>
                </a:solidFill>
                <a:latin typeface="Gill Sans MT" pitchFamily="34" charset="0"/>
              </a:rPr>
              <a:t>and a drinks </a:t>
            </a:r>
            <a:r>
              <a:rPr lang="en-GB" sz="2000" dirty="0">
                <a:solidFill>
                  <a:srgbClr val="FFFFFF"/>
                </a:solidFill>
                <a:latin typeface="Gill Sans MT" pitchFamily="34" charset="0"/>
              </a:rPr>
              <a:t>reception </a:t>
            </a:r>
            <a:endParaRPr lang="en-GB" sz="2000" dirty="0" smtClean="0">
              <a:solidFill>
                <a:srgbClr val="FFFFFF"/>
              </a:solidFill>
              <a:latin typeface="Gill Sans MT" pitchFamily="34" charset="0"/>
            </a:endParaRPr>
          </a:p>
          <a:p>
            <a:pPr eaLnBrk="1" hangingPunct="1">
              <a:spcBef>
                <a:spcPts val="500"/>
              </a:spcBef>
              <a:buClrTx/>
              <a:buSzTx/>
              <a:buFontTx/>
              <a:buNone/>
            </a:pPr>
            <a:endParaRPr lang="en-GB" sz="2000" dirty="0">
              <a:solidFill>
                <a:srgbClr val="FFFFFF"/>
              </a:solidFill>
              <a:latin typeface="Gill Sans MT" pitchFamily="34" charset="0"/>
            </a:endParaRPr>
          </a:p>
          <a:p>
            <a:pPr eaLnBrk="1" hangingPunct="1">
              <a:spcBef>
                <a:spcPts val="500"/>
              </a:spcBef>
              <a:buClrTx/>
              <a:buSzTx/>
              <a:buFontTx/>
              <a:buNone/>
            </a:pPr>
            <a:endParaRPr lang="en-GB" sz="2000" dirty="0">
              <a:solidFill>
                <a:srgbClr val="FFFFFF"/>
              </a:solidFill>
              <a:latin typeface="Gill Sans MT" pitchFamily="34" charset="0"/>
            </a:endParaRPr>
          </a:p>
        </p:txBody>
      </p:sp>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
          <p:cNvSpPr txBox="1">
            <a:spLocks noChangeArrowheads="1"/>
          </p:cNvSpPr>
          <p:nvPr/>
        </p:nvSpPr>
        <p:spPr bwMode="auto">
          <a:xfrm>
            <a:off x="2124075" y="274638"/>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US" sz="4400" dirty="0">
                <a:solidFill>
                  <a:srgbClr val="FFFFFF"/>
                </a:solidFill>
                <a:latin typeface="Gill Sans MT" pitchFamily="34" charset="0"/>
              </a:rPr>
              <a:t>Key </a:t>
            </a:r>
            <a:r>
              <a:rPr lang="en-US" sz="4400" dirty="0" smtClean="0">
                <a:solidFill>
                  <a:srgbClr val="FFFFFF"/>
                </a:solidFill>
                <a:latin typeface="Gill Sans MT" pitchFamily="34" charset="0"/>
              </a:rPr>
              <a:t>Conference Dates</a:t>
            </a:r>
            <a:endParaRPr lang="en-US" sz="4400" dirty="0">
              <a:solidFill>
                <a:srgbClr val="FFFFFF"/>
              </a:solidFill>
              <a:latin typeface="Gill Sans MT" pitchFamily="34" charset="0"/>
            </a:endParaRPr>
          </a:p>
        </p:txBody>
      </p:sp>
      <p:sp>
        <p:nvSpPr>
          <p:cNvPr id="7171" name="Text Box 2"/>
          <p:cNvSpPr txBox="1">
            <a:spLocks noChangeArrowheads="1"/>
          </p:cNvSpPr>
          <p:nvPr/>
        </p:nvSpPr>
        <p:spPr bwMode="auto">
          <a:xfrm>
            <a:off x="2124075" y="1412875"/>
            <a:ext cx="6624638" cy="50577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9pPr>
          </a:lstStyle>
          <a:p>
            <a:pPr eaLnBrk="1" hangingPunct="1">
              <a:spcBef>
                <a:spcPts val="500"/>
              </a:spcBef>
              <a:buClr>
                <a:srgbClr val="FFFFFF"/>
              </a:buClr>
              <a:buFont typeface="Arial" charset="0"/>
              <a:buChar char="•"/>
            </a:pPr>
            <a:endParaRPr lang="en-GB" sz="2000" b="1" dirty="0" smtClean="0">
              <a:solidFill>
                <a:srgbClr val="FFFFFF"/>
              </a:solidFill>
              <a:latin typeface="Gill Sans MT" pitchFamily="34" charset="0"/>
            </a:endParaRPr>
          </a:p>
          <a:p>
            <a:pPr eaLnBrk="1" hangingPunct="1">
              <a:spcBef>
                <a:spcPts val="500"/>
              </a:spcBef>
              <a:buClr>
                <a:srgbClr val="FFFFFF"/>
              </a:buClr>
              <a:buFont typeface="Arial" charset="0"/>
              <a:buChar char="•"/>
            </a:pPr>
            <a:r>
              <a:rPr lang="en-GB" sz="2000" b="1" dirty="0" smtClean="0">
                <a:solidFill>
                  <a:srgbClr val="FFFFFF"/>
                </a:solidFill>
                <a:latin typeface="Gill Sans MT" pitchFamily="34" charset="0"/>
              </a:rPr>
              <a:t>1 </a:t>
            </a:r>
            <a:r>
              <a:rPr lang="en-GB" sz="2000" b="1" dirty="0">
                <a:solidFill>
                  <a:srgbClr val="FFFFFF"/>
                </a:solidFill>
                <a:latin typeface="Gill Sans MT" pitchFamily="34" charset="0"/>
              </a:rPr>
              <a:t>March 2012 </a:t>
            </a:r>
            <a:r>
              <a:rPr lang="en-GB" sz="2000" dirty="0">
                <a:solidFill>
                  <a:srgbClr val="FFFFFF"/>
                </a:solidFill>
                <a:latin typeface="Gill Sans MT" pitchFamily="34" charset="0"/>
              </a:rPr>
              <a:t>– Registration opens</a:t>
            </a:r>
          </a:p>
          <a:p>
            <a:pPr eaLnBrk="1" hangingPunct="1">
              <a:spcBef>
                <a:spcPts val="500"/>
              </a:spcBef>
              <a:buClr>
                <a:srgbClr val="FFFFFF"/>
              </a:buClr>
              <a:buFont typeface="Arial" charset="0"/>
              <a:buChar char="•"/>
            </a:pPr>
            <a:r>
              <a:rPr lang="en-GB" sz="2000" b="1" dirty="0">
                <a:solidFill>
                  <a:srgbClr val="FFFFFF"/>
                </a:solidFill>
                <a:latin typeface="Gill Sans MT" pitchFamily="34" charset="0"/>
              </a:rPr>
              <a:t>16 March 2012 </a:t>
            </a:r>
            <a:r>
              <a:rPr lang="en-GB" sz="2000" dirty="0">
                <a:solidFill>
                  <a:srgbClr val="FFFFFF"/>
                </a:solidFill>
                <a:latin typeface="Gill Sans MT" pitchFamily="34" charset="0"/>
              </a:rPr>
              <a:t>– Abstract Submission </a:t>
            </a:r>
            <a:r>
              <a:rPr lang="en-GB" sz="2000" dirty="0" smtClean="0">
                <a:solidFill>
                  <a:srgbClr val="FFFFFF"/>
                </a:solidFill>
                <a:latin typeface="Gill Sans MT" pitchFamily="34" charset="0"/>
              </a:rPr>
              <a:t>Deadline</a:t>
            </a:r>
          </a:p>
          <a:p>
            <a:pPr eaLnBrk="1" hangingPunct="1">
              <a:spcBef>
                <a:spcPts val="500"/>
              </a:spcBef>
              <a:buClr>
                <a:srgbClr val="FFFFFF"/>
              </a:buClr>
              <a:buFont typeface="Arial" charset="0"/>
              <a:buChar char="•"/>
            </a:pPr>
            <a:r>
              <a:rPr lang="en-GB" sz="2000" b="1" dirty="0" smtClean="0">
                <a:solidFill>
                  <a:srgbClr val="FFFFFF"/>
                </a:solidFill>
                <a:latin typeface="Gill Sans MT" pitchFamily="34" charset="0"/>
              </a:rPr>
              <a:t>16 March 2012 - </a:t>
            </a:r>
            <a:r>
              <a:rPr lang="en-GB" sz="2000" dirty="0" smtClean="0">
                <a:solidFill>
                  <a:srgbClr val="FFFFFF"/>
                </a:solidFill>
                <a:latin typeface="Gill Sans MT" pitchFamily="34" charset="0"/>
              </a:rPr>
              <a:t>Bursary application deadline  </a:t>
            </a:r>
            <a:endParaRPr lang="en-GB" sz="2000" dirty="0">
              <a:solidFill>
                <a:srgbClr val="FFFFFF"/>
              </a:solidFill>
              <a:latin typeface="Gill Sans MT" pitchFamily="34" charset="0"/>
            </a:endParaRPr>
          </a:p>
          <a:p>
            <a:pPr eaLnBrk="1" hangingPunct="1">
              <a:spcBef>
                <a:spcPts val="500"/>
              </a:spcBef>
              <a:buClr>
                <a:srgbClr val="FFFFFF"/>
              </a:buClr>
              <a:buFont typeface="Arial" charset="0"/>
              <a:buChar char="•"/>
            </a:pPr>
            <a:r>
              <a:rPr lang="en-GB" sz="2000" b="1" dirty="0">
                <a:solidFill>
                  <a:srgbClr val="FFFFFF"/>
                </a:solidFill>
                <a:latin typeface="Gill Sans MT" pitchFamily="34" charset="0"/>
              </a:rPr>
              <a:t>23 April 2012 </a:t>
            </a:r>
            <a:r>
              <a:rPr lang="en-GB" sz="2000" dirty="0">
                <a:solidFill>
                  <a:srgbClr val="FFFFFF"/>
                </a:solidFill>
                <a:latin typeface="Gill Sans MT" pitchFamily="34" charset="0"/>
              </a:rPr>
              <a:t>– Scientific Programme finalised</a:t>
            </a:r>
          </a:p>
          <a:p>
            <a:pPr eaLnBrk="1" hangingPunct="1">
              <a:spcBef>
                <a:spcPts val="500"/>
              </a:spcBef>
              <a:buClr>
                <a:srgbClr val="FFFFFF"/>
              </a:buClr>
              <a:buFont typeface="Arial" charset="0"/>
              <a:buChar char="•"/>
            </a:pPr>
            <a:r>
              <a:rPr lang="en-GB" sz="2000" b="1" dirty="0">
                <a:solidFill>
                  <a:srgbClr val="FFFFFF"/>
                </a:solidFill>
                <a:latin typeface="Gill Sans MT" pitchFamily="34" charset="0"/>
              </a:rPr>
              <a:t>End of April 2012 </a:t>
            </a:r>
            <a:r>
              <a:rPr lang="en-GB" sz="2000" dirty="0">
                <a:solidFill>
                  <a:srgbClr val="FFFFFF"/>
                </a:solidFill>
                <a:latin typeface="Gill Sans MT" pitchFamily="34" charset="0"/>
              </a:rPr>
              <a:t>– Authors notified of </a:t>
            </a:r>
            <a:r>
              <a:rPr lang="en-GB" sz="2000" dirty="0" smtClean="0">
                <a:solidFill>
                  <a:srgbClr val="FFFFFF"/>
                </a:solidFill>
                <a:latin typeface="Gill Sans MT" pitchFamily="34" charset="0"/>
              </a:rPr>
              <a:t>decisions</a:t>
            </a:r>
          </a:p>
          <a:p>
            <a:pPr eaLnBrk="1" hangingPunct="1">
              <a:spcBef>
                <a:spcPts val="500"/>
              </a:spcBef>
              <a:buClr>
                <a:srgbClr val="FFFFFF"/>
              </a:buClr>
              <a:buFont typeface="Arial" charset="0"/>
              <a:buChar char="•"/>
            </a:pPr>
            <a:r>
              <a:rPr lang="en-GB" sz="2000" b="1" dirty="0" smtClean="0">
                <a:solidFill>
                  <a:srgbClr val="FFFFFF"/>
                </a:solidFill>
                <a:latin typeface="Gill Sans MT" pitchFamily="34" charset="0"/>
              </a:rPr>
              <a:t>31 May 2012 – </a:t>
            </a:r>
            <a:r>
              <a:rPr lang="en-GB" sz="2000" dirty="0" smtClean="0">
                <a:solidFill>
                  <a:srgbClr val="FFFFFF"/>
                </a:solidFill>
                <a:latin typeface="Gill Sans MT" pitchFamily="34" charset="0"/>
              </a:rPr>
              <a:t>Final Programme Released</a:t>
            </a:r>
          </a:p>
          <a:p>
            <a:pPr eaLnBrk="1" hangingPunct="1">
              <a:spcBef>
                <a:spcPts val="500"/>
              </a:spcBef>
              <a:buClr>
                <a:srgbClr val="FFFFFF"/>
              </a:buClr>
              <a:buFont typeface="Arial" charset="0"/>
              <a:buChar char="•"/>
            </a:pPr>
            <a:r>
              <a:rPr lang="en-GB" sz="2000" b="1" dirty="0" smtClean="0">
                <a:solidFill>
                  <a:srgbClr val="FFFFFF"/>
                </a:solidFill>
                <a:latin typeface="Gill Sans MT" pitchFamily="34" charset="0"/>
              </a:rPr>
              <a:t>16 </a:t>
            </a:r>
            <a:r>
              <a:rPr lang="en-GB" sz="2000" b="1" dirty="0">
                <a:solidFill>
                  <a:srgbClr val="FFFFFF"/>
                </a:solidFill>
                <a:latin typeface="Gill Sans MT" pitchFamily="34" charset="0"/>
              </a:rPr>
              <a:t>June 2012 </a:t>
            </a:r>
            <a:r>
              <a:rPr lang="en-GB" sz="2000" dirty="0">
                <a:solidFill>
                  <a:srgbClr val="FFFFFF"/>
                </a:solidFill>
                <a:latin typeface="Gill Sans MT" pitchFamily="34" charset="0"/>
              </a:rPr>
              <a:t>– Early bird registration ends</a:t>
            </a:r>
          </a:p>
          <a:p>
            <a:pPr eaLnBrk="1" hangingPunct="1">
              <a:spcBef>
                <a:spcPts val="500"/>
              </a:spcBef>
              <a:buClr>
                <a:srgbClr val="FFFFFF"/>
              </a:buClr>
              <a:buFont typeface="Arial" charset="0"/>
              <a:buChar char="•"/>
            </a:pPr>
            <a:r>
              <a:rPr lang="en-GB" sz="2000" b="1" dirty="0" smtClean="0">
                <a:solidFill>
                  <a:srgbClr val="FFFFFF"/>
                </a:solidFill>
                <a:latin typeface="Gill Sans MT" pitchFamily="34" charset="0"/>
              </a:rPr>
              <a:t>20 August </a:t>
            </a:r>
            <a:r>
              <a:rPr lang="en-GB" sz="2000" b="1" dirty="0">
                <a:solidFill>
                  <a:srgbClr val="FFFFFF"/>
                </a:solidFill>
                <a:latin typeface="Gill Sans MT" pitchFamily="34" charset="0"/>
              </a:rPr>
              <a:t>2012 </a:t>
            </a:r>
            <a:r>
              <a:rPr lang="en-GB" sz="2000" dirty="0">
                <a:solidFill>
                  <a:srgbClr val="FFFFFF"/>
                </a:solidFill>
                <a:latin typeface="Gill Sans MT" pitchFamily="34" charset="0"/>
              </a:rPr>
              <a:t>– Hotel Booking Deadline</a:t>
            </a:r>
          </a:p>
          <a:p>
            <a:pPr eaLnBrk="1" hangingPunct="1">
              <a:spcBef>
                <a:spcPts val="500"/>
              </a:spcBef>
              <a:buClr>
                <a:srgbClr val="FFFFFF"/>
              </a:buClr>
              <a:buFont typeface="Arial" charset="0"/>
              <a:buChar char="•"/>
            </a:pPr>
            <a:r>
              <a:rPr lang="en-GB" sz="2000" b="1" dirty="0">
                <a:solidFill>
                  <a:srgbClr val="FFFFFF"/>
                </a:solidFill>
                <a:latin typeface="Gill Sans MT" pitchFamily="34" charset="0"/>
              </a:rPr>
              <a:t>31 August 2012 </a:t>
            </a:r>
            <a:r>
              <a:rPr lang="en-GB" sz="2000" dirty="0">
                <a:solidFill>
                  <a:srgbClr val="FFFFFF"/>
                </a:solidFill>
                <a:latin typeface="Gill Sans MT" pitchFamily="34" charset="0"/>
              </a:rPr>
              <a:t>– Late Breaking Poster </a:t>
            </a:r>
            <a:r>
              <a:rPr lang="en-GB" sz="2000" dirty="0" smtClean="0">
                <a:solidFill>
                  <a:srgbClr val="FFFFFF"/>
                </a:solidFill>
                <a:latin typeface="Gill Sans MT" pitchFamily="34" charset="0"/>
              </a:rPr>
              <a:t>Deadline</a:t>
            </a:r>
          </a:p>
          <a:p>
            <a:pPr eaLnBrk="1" hangingPunct="1">
              <a:spcBef>
                <a:spcPts val="500"/>
              </a:spcBef>
              <a:buClr>
                <a:srgbClr val="FFFFFF"/>
              </a:buClr>
              <a:buFont typeface="Arial" charset="0"/>
              <a:buChar char="•"/>
            </a:pPr>
            <a:r>
              <a:rPr lang="en-GB" sz="2000" b="1" dirty="0" smtClean="0">
                <a:solidFill>
                  <a:srgbClr val="FFFFFF"/>
                </a:solidFill>
                <a:latin typeface="Gill Sans MT" pitchFamily="34" charset="0"/>
              </a:rPr>
              <a:t>16 September 2012 – Congress Opens</a:t>
            </a:r>
          </a:p>
          <a:p>
            <a:pPr eaLnBrk="1" hangingPunct="1">
              <a:spcBef>
                <a:spcPts val="500"/>
              </a:spcBef>
              <a:buClr>
                <a:srgbClr val="FFFFFF"/>
              </a:buClr>
              <a:buFont typeface="Arial" charset="0"/>
              <a:buChar char="•"/>
            </a:pPr>
            <a:endParaRPr lang="en-GB" sz="2000" dirty="0">
              <a:solidFill>
                <a:srgbClr val="FFFFFF"/>
              </a:solidFill>
              <a:latin typeface="Gill Sans MT" pitchFamily="34" charset="0"/>
            </a:endParaRPr>
          </a:p>
          <a:p>
            <a:pPr eaLnBrk="1" hangingPunct="1">
              <a:spcBef>
                <a:spcPts val="500"/>
              </a:spcBef>
              <a:buClrTx/>
              <a:buSzTx/>
              <a:buFontTx/>
              <a:buNone/>
            </a:pPr>
            <a:endParaRPr lang="en-US" sz="2000" dirty="0">
              <a:solidFill>
                <a:srgbClr val="FFFFFF"/>
              </a:solidFill>
              <a:latin typeface="Gill Sans MT" pitchFamily="34" charset="0"/>
            </a:endParaRPr>
          </a:p>
        </p:txBody>
      </p:sp>
      <p:pic>
        <p:nvPicPr>
          <p:cNvPr id="12"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2124075" y="190500"/>
            <a:ext cx="6562725" cy="131127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endParaRPr lang="en-US" sz="4000" dirty="0">
              <a:solidFill>
                <a:srgbClr val="FFFFFF"/>
              </a:solidFill>
              <a:latin typeface="Gill Sans MT" pitchFamily="34" charset="0"/>
            </a:endParaRPr>
          </a:p>
        </p:txBody>
      </p:sp>
      <p:sp>
        <p:nvSpPr>
          <p:cNvPr id="9219" name="Text Box 1"/>
          <p:cNvSpPr txBox="1">
            <a:spLocks noChangeArrowheads="1"/>
          </p:cNvSpPr>
          <p:nvPr/>
        </p:nvSpPr>
        <p:spPr bwMode="auto">
          <a:xfrm>
            <a:off x="2113731" y="-27384"/>
            <a:ext cx="6562725" cy="70643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US" sz="4400" dirty="0" err="1">
                <a:solidFill>
                  <a:srgbClr val="FFFFFF"/>
                </a:solidFill>
                <a:latin typeface="Gill Sans MT" pitchFamily="34" charset="0"/>
              </a:rPr>
              <a:t>Organisation</a:t>
            </a:r>
            <a:endParaRPr lang="en-US" sz="4400" dirty="0">
              <a:solidFill>
                <a:srgbClr val="FFFFFF"/>
              </a:solidFill>
              <a:latin typeface="Gill Sans MT" pitchFamily="34" charset="0"/>
            </a:endParaRPr>
          </a:p>
        </p:txBody>
      </p:sp>
      <p:sp>
        <p:nvSpPr>
          <p:cNvPr id="8" name="Text Box 2"/>
          <p:cNvSpPr txBox="1">
            <a:spLocks noChangeArrowheads="1"/>
          </p:cNvSpPr>
          <p:nvPr/>
        </p:nvSpPr>
        <p:spPr bwMode="auto">
          <a:xfrm>
            <a:off x="2124075" y="764704"/>
            <a:ext cx="6840538" cy="6093296"/>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1pPr>
            <a:lvl2pPr marL="741363" indent="-28416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5pPr>
            <a:lvl6pPr marL="25146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6pPr>
            <a:lvl7pPr marL="29718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7pPr>
            <a:lvl8pPr marL="34290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8pPr>
            <a:lvl9pPr marL="38862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9pPr>
          </a:lstStyle>
          <a:p>
            <a:pPr marL="0" indent="0">
              <a:spcBef>
                <a:spcPts val="600"/>
              </a:spcBef>
              <a:buClr>
                <a:srgbClr val="FFFFFF"/>
              </a:buClr>
              <a:defRPr/>
            </a:pPr>
            <a:r>
              <a:rPr lang="en-GB" dirty="0" smtClean="0">
                <a:solidFill>
                  <a:schemeClr val="bg1"/>
                </a:solidFill>
                <a:latin typeface="+mn-lt"/>
                <a:ea typeface="Calibri"/>
                <a:cs typeface="Times New Roman"/>
              </a:rPr>
              <a:t>Symposium chairs</a:t>
            </a:r>
          </a:p>
          <a:p>
            <a:pPr>
              <a:defRPr/>
            </a:pPr>
            <a:r>
              <a:rPr lang="en-GB" sz="1400" dirty="0">
                <a:solidFill>
                  <a:schemeClr val="bg1"/>
                </a:solidFill>
                <a:latin typeface="+mn-lt"/>
              </a:rPr>
              <a:t>Dr Debbie Stokes – Conference Chair</a:t>
            </a:r>
          </a:p>
          <a:p>
            <a:pPr>
              <a:buFont typeface="Times New Roman" pitchFamily="16" charset="0"/>
              <a:buNone/>
              <a:defRPr/>
            </a:pPr>
            <a:r>
              <a:rPr lang="en-GB" sz="1400" dirty="0" smtClean="0">
                <a:solidFill>
                  <a:schemeClr val="bg1"/>
                </a:solidFill>
                <a:latin typeface="+mn-lt"/>
              </a:rPr>
              <a:t>Professor Tony Wilson - Life Sciences, Tools &amp; Techniques</a:t>
            </a:r>
          </a:p>
          <a:p>
            <a:pPr>
              <a:buFont typeface="Times New Roman" pitchFamily="16" charset="0"/>
              <a:buNone/>
              <a:defRPr/>
            </a:pPr>
            <a:r>
              <a:rPr lang="en-GB" sz="1400" dirty="0" smtClean="0">
                <a:solidFill>
                  <a:schemeClr val="bg1"/>
                </a:solidFill>
                <a:latin typeface="+mn-lt"/>
              </a:rPr>
              <a:t>Dr Peter O’Toole - Life Sciences, Applications</a:t>
            </a:r>
          </a:p>
          <a:p>
            <a:pPr>
              <a:buFont typeface="Times New Roman" pitchFamily="16" charset="0"/>
              <a:buNone/>
              <a:defRPr/>
            </a:pPr>
            <a:r>
              <a:rPr lang="en-GB" sz="1400" dirty="0" smtClean="0">
                <a:solidFill>
                  <a:schemeClr val="bg1"/>
                </a:solidFill>
                <a:latin typeface="+mn-lt"/>
              </a:rPr>
              <a:t>Dr John Hutchison - Physical Sciences, Tools &amp; Techniques</a:t>
            </a:r>
          </a:p>
          <a:p>
            <a:pPr>
              <a:buFont typeface="Times New Roman" pitchFamily="16" charset="0"/>
              <a:buNone/>
              <a:defRPr/>
            </a:pPr>
            <a:r>
              <a:rPr lang="en-GB" sz="1400" dirty="0" smtClean="0">
                <a:solidFill>
                  <a:schemeClr val="bg1"/>
                </a:solidFill>
                <a:latin typeface="+mn-lt"/>
              </a:rPr>
              <a:t>Professor Mark Rainforth - Physical Sciences, Applications</a:t>
            </a:r>
          </a:p>
          <a:p>
            <a:pPr>
              <a:buFont typeface="Times New Roman" pitchFamily="16" charset="0"/>
              <a:buNone/>
              <a:defRPr/>
            </a:pPr>
            <a:endParaRPr lang="en-GB" sz="1100" dirty="0" smtClean="0">
              <a:solidFill>
                <a:schemeClr val="bg1"/>
              </a:solidFill>
              <a:latin typeface="+mn-lt"/>
            </a:endParaRPr>
          </a:p>
          <a:p>
            <a:pPr marL="0" indent="0">
              <a:lnSpc>
                <a:spcPct val="80000"/>
              </a:lnSpc>
              <a:spcBef>
                <a:spcPts val="600"/>
              </a:spcBef>
              <a:buClr>
                <a:srgbClr val="FFFFFF"/>
              </a:buClr>
              <a:tabLst/>
              <a:defRPr/>
            </a:pPr>
            <a:r>
              <a:rPr lang="en-GB" dirty="0" smtClean="0">
                <a:solidFill>
                  <a:srgbClr val="FFFFFF"/>
                </a:solidFill>
                <a:latin typeface="+mn-lt"/>
                <a:cs typeface="Lucida Sans Unicode" pitchFamily="34" charset="0"/>
              </a:rPr>
              <a:t>Scientific Programme Committee</a:t>
            </a:r>
          </a:p>
          <a:p>
            <a:pPr marL="0" indent="0">
              <a:lnSpc>
                <a:spcPct val="80000"/>
              </a:lnSpc>
              <a:spcBef>
                <a:spcPts val="600"/>
              </a:spcBef>
              <a:buClr>
                <a:srgbClr val="FFFFFF"/>
              </a:buClr>
              <a:tabLst/>
              <a:defRPr/>
            </a:pPr>
            <a:endParaRPr lang="en-GB" dirty="0" smtClean="0">
              <a:solidFill>
                <a:srgbClr val="FFFFFF"/>
              </a:solidFill>
              <a:latin typeface="+mn-lt"/>
              <a:cs typeface="Lucida Sans Unicode" pitchFamily="34" charset="0"/>
            </a:endParaRPr>
          </a:p>
          <a:p>
            <a:pPr marL="0" indent="0">
              <a:lnSpc>
                <a:spcPct val="80000"/>
              </a:lnSpc>
              <a:spcBef>
                <a:spcPts val="600"/>
              </a:spcBef>
              <a:buClr>
                <a:srgbClr val="FFFFFF"/>
              </a:buClr>
              <a:tabLst/>
              <a:defRPr/>
            </a:pPr>
            <a:r>
              <a:rPr lang="en-GB" dirty="0" smtClean="0">
                <a:solidFill>
                  <a:srgbClr val="FFFFFF"/>
                </a:solidFill>
                <a:latin typeface="+mn-lt"/>
                <a:cs typeface="Lucida Sans Unicode" pitchFamily="34" charset="0"/>
              </a:rPr>
              <a:t>Local Liaison Committee</a:t>
            </a:r>
            <a:endParaRPr lang="en-GB" dirty="0">
              <a:solidFill>
                <a:srgbClr val="FFFFFF"/>
              </a:solidFill>
              <a:latin typeface="+mn-lt"/>
              <a:cs typeface="Lucida Sans Unicode" pitchFamily="34" charset="0"/>
            </a:endParaRPr>
          </a:p>
          <a:p>
            <a:pPr marL="0" indent="0">
              <a:lnSpc>
                <a:spcPct val="80000"/>
              </a:lnSpc>
              <a:spcBef>
                <a:spcPts val="600"/>
              </a:spcBef>
              <a:buClr>
                <a:srgbClr val="FFFFFF"/>
              </a:buClr>
              <a:tabLst/>
              <a:defRPr/>
            </a:pPr>
            <a:r>
              <a:rPr lang="en-GB" sz="1400" dirty="0" smtClean="0">
                <a:solidFill>
                  <a:srgbClr val="FFFFFF"/>
                </a:solidFill>
                <a:latin typeface="+mn-lt"/>
                <a:cs typeface="Lucida Sans Unicode" pitchFamily="34" charset="0"/>
              </a:rPr>
              <a:t>Professor Grace Burke </a:t>
            </a:r>
            <a:endParaRPr lang="en-GB" sz="1400" dirty="0">
              <a:solidFill>
                <a:srgbClr val="FFFFFF"/>
              </a:solidFill>
              <a:latin typeface="+mn-lt"/>
              <a:cs typeface="Lucida Sans Unicode" pitchFamily="34" charset="0"/>
            </a:endParaRPr>
          </a:p>
          <a:p>
            <a:pPr marL="0" indent="0">
              <a:lnSpc>
                <a:spcPct val="80000"/>
              </a:lnSpc>
              <a:spcBef>
                <a:spcPts val="600"/>
              </a:spcBef>
              <a:buClr>
                <a:srgbClr val="FFFFFF"/>
              </a:buClr>
              <a:tabLst/>
              <a:defRPr/>
            </a:pPr>
            <a:r>
              <a:rPr lang="en-GB" sz="1400" dirty="0">
                <a:solidFill>
                  <a:srgbClr val="FFFFFF"/>
                </a:solidFill>
                <a:latin typeface="+mn-lt"/>
                <a:cs typeface="Lucida Sans Unicode" pitchFamily="34" charset="0"/>
              </a:rPr>
              <a:t>Dr </a:t>
            </a:r>
            <a:r>
              <a:rPr lang="en-GB" sz="1400" dirty="0" err="1">
                <a:solidFill>
                  <a:srgbClr val="FFFFFF"/>
                </a:solidFill>
                <a:latin typeface="+mn-lt"/>
                <a:cs typeface="Lucida Sans Unicode" pitchFamily="34" charset="0"/>
              </a:rPr>
              <a:t>Ursel</a:t>
            </a:r>
            <a:r>
              <a:rPr lang="en-GB" sz="1400" dirty="0">
                <a:solidFill>
                  <a:srgbClr val="FFFFFF"/>
                </a:solidFill>
                <a:latin typeface="+mn-lt"/>
                <a:cs typeface="Lucida Sans Unicode" pitchFamily="34" charset="0"/>
              </a:rPr>
              <a:t> </a:t>
            </a:r>
            <a:r>
              <a:rPr lang="en-GB" sz="1400" dirty="0" err="1">
                <a:solidFill>
                  <a:srgbClr val="FFFFFF"/>
                </a:solidFill>
                <a:latin typeface="+mn-lt"/>
                <a:cs typeface="Lucida Sans Unicode" pitchFamily="34" charset="0"/>
              </a:rPr>
              <a:t>Bangert</a:t>
            </a:r>
            <a:endParaRPr lang="en-GB" sz="1400" dirty="0">
              <a:solidFill>
                <a:srgbClr val="FFFFFF"/>
              </a:solidFill>
              <a:latin typeface="+mn-lt"/>
              <a:cs typeface="Lucida Sans Unicode" pitchFamily="34" charset="0"/>
            </a:endParaRPr>
          </a:p>
          <a:p>
            <a:pPr marL="0" indent="0">
              <a:lnSpc>
                <a:spcPct val="80000"/>
              </a:lnSpc>
              <a:spcBef>
                <a:spcPts val="600"/>
              </a:spcBef>
              <a:buClr>
                <a:srgbClr val="FFFFFF"/>
              </a:buClr>
              <a:tabLst/>
              <a:defRPr/>
            </a:pPr>
            <a:r>
              <a:rPr lang="en-GB" sz="1400" dirty="0" smtClean="0">
                <a:solidFill>
                  <a:srgbClr val="FFFFFF"/>
                </a:solidFill>
                <a:latin typeface="+mn-lt"/>
                <a:cs typeface="Lucida Sans Unicode" pitchFamily="34" charset="0"/>
              </a:rPr>
              <a:t>Dr Julie Gough</a:t>
            </a:r>
            <a:endParaRPr lang="en-GB" sz="1400" dirty="0">
              <a:solidFill>
                <a:srgbClr val="FFFFFF"/>
              </a:solidFill>
              <a:latin typeface="+mn-lt"/>
              <a:cs typeface="Lucida Sans Unicode" pitchFamily="34" charset="0"/>
            </a:endParaRPr>
          </a:p>
          <a:p>
            <a:pPr marL="0" indent="0">
              <a:lnSpc>
                <a:spcPct val="80000"/>
              </a:lnSpc>
              <a:spcBef>
                <a:spcPts val="600"/>
              </a:spcBef>
              <a:buClr>
                <a:srgbClr val="FFFFFF"/>
              </a:buClr>
              <a:tabLst/>
              <a:defRPr/>
            </a:pPr>
            <a:r>
              <a:rPr lang="en-GB" sz="1400" dirty="0" smtClean="0">
                <a:solidFill>
                  <a:srgbClr val="FFFFFF"/>
                </a:solidFill>
                <a:latin typeface="+mn-lt"/>
                <a:cs typeface="Lucida Sans Unicode" pitchFamily="34" charset="0"/>
              </a:rPr>
              <a:t>Dr </a:t>
            </a:r>
            <a:r>
              <a:rPr lang="en-GB" sz="1400" dirty="0">
                <a:solidFill>
                  <a:srgbClr val="FFFFFF"/>
                </a:solidFill>
                <a:latin typeface="+mn-lt"/>
                <a:cs typeface="Lucida Sans Unicode" pitchFamily="34" charset="0"/>
              </a:rPr>
              <a:t>Sarah </a:t>
            </a:r>
            <a:r>
              <a:rPr lang="en-GB" sz="1400" dirty="0" err="1" smtClean="0">
                <a:solidFill>
                  <a:srgbClr val="FFFFFF"/>
                </a:solidFill>
                <a:latin typeface="+mn-lt"/>
                <a:cs typeface="Lucida Sans Unicode" pitchFamily="34" charset="0"/>
              </a:rPr>
              <a:t>Haigh</a:t>
            </a:r>
            <a:endParaRPr lang="en-GB" sz="1400" dirty="0" smtClean="0">
              <a:solidFill>
                <a:srgbClr val="FFFFFF"/>
              </a:solidFill>
              <a:latin typeface="+mn-lt"/>
              <a:cs typeface="Lucida Sans Unicode" pitchFamily="34" charset="0"/>
            </a:endParaRPr>
          </a:p>
          <a:p>
            <a:pPr marL="0" indent="0">
              <a:lnSpc>
                <a:spcPct val="80000"/>
              </a:lnSpc>
              <a:spcBef>
                <a:spcPts val="600"/>
              </a:spcBef>
              <a:buClr>
                <a:srgbClr val="FFFFFF"/>
              </a:buClr>
              <a:tabLst/>
              <a:defRPr/>
            </a:pPr>
            <a:r>
              <a:rPr lang="en-GB" sz="1400" dirty="0" smtClean="0">
                <a:solidFill>
                  <a:srgbClr val="FFFFFF"/>
                </a:solidFill>
                <a:latin typeface="+mn-lt"/>
                <a:cs typeface="Lucida Sans Unicode" pitchFamily="34" charset="0"/>
              </a:rPr>
              <a:t>Dr Tom </a:t>
            </a:r>
            <a:r>
              <a:rPr lang="en-GB" sz="1400" dirty="0" err="1" smtClean="0">
                <a:solidFill>
                  <a:srgbClr val="FFFFFF"/>
                </a:solidFill>
                <a:latin typeface="+mn-lt"/>
                <a:cs typeface="Lucida Sans Unicode" pitchFamily="34" charset="0"/>
              </a:rPr>
              <a:t>Waigh</a:t>
            </a:r>
            <a:r>
              <a:rPr lang="en-GB" sz="1400" dirty="0">
                <a:solidFill>
                  <a:srgbClr val="FFFFFF"/>
                </a:solidFill>
                <a:latin typeface="+mn-lt"/>
                <a:cs typeface="Lucida Sans Unicode" pitchFamily="34" charset="0"/>
              </a:rPr>
              <a:t/>
            </a:r>
            <a:br>
              <a:rPr lang="en-GB" sz="1400" dirty="0">
                <a:solidFill>
                  <a:srgbClr val="FFFFFF"/>
                </a:solidFill>
                <a:latin typeface="+mn-lt"/>
                <a:cs typeface="Lucida Sans Unicode" pitchFamily="34" charset="0"/>
              </a:rPr>
            </a:br>
            <a:endParaRPr lang="en-GB" sz="1100" dirty="0">
              <a:solidFill>
                <a:srgbClr val="FFFFFF"/>
              </a:solidFill>
              <a:latin typeface="+mn-lt"/>
              <a:cs typeface="Lucida Sans Unicode" pitchFamily="34" charset="0"/>
            </a:endParaRPr>
          </a:p>
          <a:p>
            <a:pPr marL="0" indent="0">
              <a:spcBef>
                <a:spcPts val="600"/>
              </a:spcBef>
              <a:buClr>
                <a:srgbClr val="FFFFFF"/>
              </a:buClr>
              <a:defRPr/>
            </a:pPr>
            <a:r>
              <a:rPr lang="en-GB" dirty="0" smtClean="0">
                <a:solidFill>
                  <a:schemeClr val="bg1"/>
                </a:solidFill>
                <a:latin typeface="+mn-lt"/>
                <a:ea typeface="Calibri"/>
                <a:cs typeface="Times New Roman"/>
              </a:rPr>
              <a:t>International Scientific Advisory Board</a:t>
            </a:r>
          </a:p>
          <a:p>
            <a:pPr marL="0" indent="0">
              <a:spcBef>
                <a:spcPts val="600"/>
              </a:spcBef>
              <a:buClr>
                <a:srgbClr val="FFFFFF"/>
              </a:buClr>
              <a:defRPr/>
            </a:pPr>
            <a:r>
              <a:rPr lang="en-GB" sz="1400" dirty="0" smtClean="0">
                <a:solidFill>
                  <a:schemeClr val="bg1"/>
                </a:solidFill>
                <a:latin typeface="+mn-lt"/>
                <a:ea typeface="Calibri"/>
                <a:cs typeface="Times New Roman"/>
              </a:rPr>
              <a:t>Representatives from the European Microscopy Societies</a:t>
            </a:r>
            <a:endParaRPr lang="en-GB" sz="2000" dirty="0" smtClean="0">
              <a:solidFill>
                <a:schemeClr val="bg1"/>
              </a:solidFill>
              <a:latin typeface="+mn-lt"/>
              <a:ea typeface="Calibri"/>
              <a:cs typeface="Times New Roman"/>
            </a:endParaRPr>
          </a:p>
          <a:p>
            <a:pPr marL="0" indent="0">
              <a:spcBef>
                <a:spcPts val="600"/>
              </a:spcBef>
              <a:buClr>
                <a:srgbClr val="FFFFFF"/>
              </a:buClr>
              <a:buFont typeface="Times New Roman" pitchFamily="16" charset="0"/>
              <a:buNone/>
              <a:defRPr/>
            </a:pPr>
            <a:r>
              <a:rPr lang="en-GB" dirty="0" smtClean="0">
                <a:solidFill>
                  <a:schemeClr val="bg1"/>
                </a:solidFill>
                <a:latin typeface="+mn-lt"/>
                <a:ea typeface="Calibri"/>
                <a:cs typeface="Times New Roman"/>
              </a:rPr>
              <a:t>RMS Education </a:t>
            </a:r>
            <a:r>
              <a:rPr lang="en-GB" dirty="0">
                <a:solidFill>
                  <a:schemeClr val="bg1"/>
                </a:solidFill>
                <a:latin typeface="+mn-lt"/>
                <a:ea typeface="Calibri"/>
                <a:cs typeface="Times New Roman"/>
              </a:rPr>
              <a:t>and Outreach </a:t>
            </a:r>
            <a:r>
              <a:rPr lang="en-GB" dirty="0" smtClean="0">
                <a:solidFill>
                  <a:schemeClr val="bg1"/>
                </a:solidFill>
                <a:latin typeface="+mn-lt"/>
                <a:ea typeface="Calibri"/>
                <a:cs typeface="Times New Roman"/>
              </a:rPr>
              <a:t>Committee</a:t>
            </a:r>
          </a:p>
          <a:p>
            <a:pPr marL="0" indent="0">
              <a:spcBef>
                <a:spcPts val="600"/>
              </a:spcBef>
              <a:buClr>
                <a:srgbClr val="FFFFFF"/>
              </a:buClr>
              <a:buFont typeface="Times New Roman" pitchFamily="16" charset="0"/>
              <a:buNone/>
              <a:defRPr/>
            </a:pPr>
            <a:r>
              <a:rPr lang="en-GB" dirty="0" smtClean="0">
                <a:solidFill>
                  <a:schemeClr val="bg1"/>
                </a:solidFill>
                <a:latin typeface="+mn-lt"/>
                <a:ea typeface="Calibri"/>
                <a:cs typeface="Times New Roman"/>
              </a:rPr>
              <a:t>Corporate Advisory Board</a:t>
            </a:r>
          </a:p>
          <a:p>
            <a:pPr marL="0" indent="0">
              <a:spcBef>
                <a:spcPts val="600"/>
              </a:spcBef>
              <a:buClr>
                <a:srgbClr val="FFFFFF"/>
              </a:buClr>
              <a:buFont typeface="Times New Roman" pitchFamily="16" charset="0"/>
              <a:buNone/>
              <a:defRPr/>
            </a:pPr>
            <a:r>
              <a:rPr lang="en-GB" sz="1400" dirty="0" smtClean="0">
                <a:solidFill>
                  <a:schemeClr val="bg1"/>
                </a:solidFill>
                <a:latin typeface="+mn-lt"/>
                <a:ea typeface="Calibri"/>
                <a:cs typeface="Times New Roman"/>
              </a:rPr>
              <a:t>Representatives from a large number of exhibitors – including  JEOL, FEI, Hitachi, Carl Zeiss, Nikon, Leica Microsystems, Olympus, </a:t>
            </a:r>
            <a:r>
              <a:rPr lang="en-GB" sz="1400" dirty="0" err="1" smtClean="0">
                <a:solidFill>
                  <a:schemeClr val="bg1"/>
                </a:solidFill>
                <a:latin typeface="+mn-lt"/>
                <a:ea typeface="Calibri"/>
                <a:cs typeface="Times New Roman"/>
              </a:rPr>
              <a:t>Gatan</a:t>
            </a:r>
            <a:r>
              <a:rPr lang="en-GB" sz="1400" dirty="0" smtClean="0">
                <a:solidFill>
                  <a:schemeClr val="bg1"/>
                </a:solidFill>
                <a:latin typeface="+mn-lt"/>
                <a:ea typeface="Calibri"/>
                <a:cs typeface="Times New Roman"/>
              </a:rPr>
              <a:t>, </a:t>
            </a:r>
            <a:r>
              <a:rPr lang="en-GB" sz="1400" dirty="0" err="1" smtClean="0">
                <a:solidFill>
                  <a:schemeClr val="bg1"/>
                </a:solidFill>
                <a:latin typeface="+mn-lt"/>
                <a:ea typeface="Calibri"/>
                <a:cs typeface="Times New Roman"/>
              </a:rPr>
              <a:t>Bruker</a:t>
            </a:r>
            <a:r>
              <a:rPr lang="en-GB" sz="1400" dirty="0" smtClean="0">
                <a:solidFill>
                  <a:schemeClr val="bg1"/>
                </a:solidFill>
                <a:latin typeface="+mn-lt"/>
                <a:ea typeface="Calibri"/>
                <a:cs typeface="Times New Roman"/>
              </a:rPr>
              <a:t>, Quorum Technologies, Agar Scientific, and Oxford Instruments</a:t>
            </a:r>
          </a:p>
          <a:p>
            <a:pPr marL="0" indent="0">
              <a:lnSpc>
                <a:spcPct val="80000"/>
              </a:lnSpc>
              <a:spcBef>
                <a:spcPts val="600"/>
              </a:spcBef>
              <a:buClr>
                <a:srgbClr val="FFFFFF"/>
              </a:buClr>
              <a:buFont typeface="Times New Roman" pitchFamily="16" charset="0"/>
              <a:buNone/>
              <a:defRPr/>
            </a:pPr>
            <a:endParaRPr lang="en-GB" sz="2400" dirty="0" smtClean="0">
              <a:solidFill>
                <a:schemeClr val="bg1"/>
              </a:solidFill>
              <a:latin typeface="Calibri"/>
              <a:ea typeface="Calibri"/>
              <a:cs typeface="Times New Roman"/>
            </a:endParaRPr>
          </a:p>
          <a:p>
            <a:pPr marL="0" indent="0">
              <a:lnSpc>
                <a:spcPct val="80000"/>
              </a:lnSpc>
              <a:spcBef>
                <a:spcPts val="600"/>
              </a:spcBef>
              <a:buClr>
                <a:srgbClr val="FFFFFF"/>
              </a:buClr>
              <a:buFont typeface="Times New Roman" pitchFamily="16" charset="0"/>
              <a:buNone/>
              <a:defRPr/>
            </a:pPr>
            <a:endParaRPr lang="en-GB" sz="2400" dirty="0" smtClean="0">
              <a:solidFill>
                <a:schemeClr val="bg1"/>
              </a:solidFill>
              <a:latin typeface="Calibri"/>
              <a:ea typeface="Calibri"/>
              <a:cs typeface="Times New Roman"/>
            </a:endParaRPr>
          </a:p>
          <a:p>
            <a:pPr marL="0" indent="0">
              <a:lnSpc>
                <a:spcPct val="80000"/>
              </a:lnSpc>
              <a:spcBef>
                <a:spcPts val="600"/>
              </a:spcBef>
              <a:buClr>
                <a:srgbClr val="FFFFFF"/>
              </a:buClr>
              <a:buFont typeface="Times New Roman" pitchFamily="16" charset="0"/>
              <a:buNone/>
              <a:defRPr/>
            </a:pPr>
            <a:endParaRPr lang="en-GB" sz="2400" dirty="0" smtClean="0">
              <a:solidFill>
                <a:schemeClr val="bg1"/>
              </a:solidFill>
              <a:latin typeface="Calibri"/>
              <a:ea typeface="Calibri"/>
              <a:cs typeface="Times New Roman"/>
            </a:endParaRPr>
          </a:p>
          <a:p>
            <a:pPr marL="0" indent="0">
              <a:lnSpc>
                <a:spcPct val="80000"/>
              </a:lnSpc>
              <a:spcBef>
                <a:spcPts val="600"/>
              </a:spcBef>
              <a:buClr>
                <a:srgbClr val="FFFFFF"/>
              </a:buClr>
              <a:buFont typeface="Times New Roman" pitchFamily="16" charset="0"/>
              <a:buNone/>
              <a:defRPr/>
            </a:pPr>
            <a:endParaRPr lang="en-GB" sz="2400" dirty="0" smtClean="0">
              <a:solidFill>
                <a:srgbClr val="FFFFFF"/>
              </a:solidFill>
              <a:latin typeface="Gill Sans MT" pitchFamily="32" charset="0"/>
            </a:endParaRPr>
          </a:p>
        </p:txBody>
      </p:sp>
      <p:pic>
        <p:nvPicPr>
          <p:cNvPr id="10"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2124075" y="115888"/>
            <a:ext cx="6562725" cy="936625"/>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US" sz="4400" dirty="0" err="1">
                <a:solidFill>
                  <a:srgbClr val="FFFFFF"/>
                </a:solidFill>
                <a:latin typeface="Gill Sans MT" pitchFamily="34" charset="0"/>
              </a:rPr>
              <a:t>Organisation</a:t>
            </a:r>
            <a:endParaRPr lang="en-US" sz="4400" dirty="0">
              <a:solidFill>
                <a:srgbClr val="FFFFFF"/>
              </a:solidFill>
              <a:latin typeface="Gill Sans MT" pitchFamily="34" charset="0"/>
            </a:endParaRPr>
          </a:p>
        </p:txBody>
      </p:sp>
      <p:sp>
        <p:nvSpPr>
          <p:cNvPr id="21506" name="Text Box 2"/>
          <p:cNvSpPr txBox="1">
            <a:spLocks noChangeArrowheads="1"/>
          </p:cNvSpPr>
          <p:nvPr/>
        </p:nvSpPr>
        <p:spPr bwMode="auto">
          <a:xfrm>
            <a:off x="2123950" y="981075"/>
            <a:ext cx="6840538" cy="568801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1pPr>
            <a:lvl2pPr marL="741363" indent="-284163">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2pPr>
            <a:lvl3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3pPr>
            <a:lvl4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4pPr>
            <a:lvl5pPr>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5pPr>
            <a:lvl6pPr marL="25146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6pPr>
            <a:lvl7pPr marL="29718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7pPr>
            <a:lvl8pPr marL="34290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8pPr>
            <a:lvl9pPr marL="3886200" indent="-228600" defTabSz="449263" fontAlgn="base">
              <a:spcBef>
                <a:spcPct val="0"/>
              </a:spcBef>
              <a:spcAft>
                <a:spcPct val="0"/>
              </a:spcAft>
              <a:buClr>
                <a:srgbClr val="000000"/>
              </a:buClr>
              <a:buSzPct val="100000"/>
              <a:buFont typeface="Times New Roman" pitchFamily="16"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rgbClr val="000000"/>
                </a:solidFill>
                <a:latin typeface="Arial" charset="0"/>
                <a:ea typeface="Lucida Sans Unicode" charset="0"/>
                <a:cs typeface="Lucida Sans Unicode" charset="0"/>
              </a:defRPr>
            </a:lvl9pPr>
          </a:lstStyle>
          <a:p>
            <a:pPr>
              <a:lnSpc>
                <a:spcPct val="115000"/>
              </a:lnSpc>
              <a:spcAft>
                <a:spcPts val="1000"/>
              </a:spcAft>
              <a:buFont typeface="Times New Roman" pitchFamily="16" charset="0"/>
              <a:buNone/>
              <a:defRPr/>
            </a:pPr>
            <a:r>
              <a:rPr lang="en-GB" sz="2000" dirty="0" smtClean="0">
                <a:solidFill>
                  <a:schemeClr val="bg1"/>
                </a:solidFill>
                <a:latin typeface="+mj-lt"/>
                <a:ea typeface="Calibri"/>
                <a:cs typeface="Times New Roman"/>
              </a:rPr>
              <a:t>The Executive Scientific Programme Committee</a:t>
            </a:r>
          </a:p>
          <a:p>
            <a:pPr algn="just">
              <a:spcAft>
                <a:spcPts val="1000"/>
              </a:spcAft>
              <a:buFont typeface="Times New Roman" pitchFamily="16" charset="0"/>
              <a:buNone/>
              <a:defRPr/>
            </a:pPr>
            <a:r>
              <a:rPr lang="en-GB" sz="1400" dirty="0" smtClean="0">
                <a:solidFill>
                  <a:schemeClr val="bg1"/>
                </a:solidFill>
                <a:latin typeface="+mj-lt"/>
                <a:ea typeface="Calibri"/>
                <a:cs typeface="Times New Roman"/>
              </a:rPr>
              <a:t>Dr Debbie Stokes – Chair</a:t>
            </a:r>
          </a:p>
          <a:p>
            <a:pPr algn="just">
              <a:spcAft>
                <a:spcPts val="1000"/>
              </a:spcAft>
              <a:buFont typeface="Times New Roman" pitchFamily="16" charset="0"/>
              <a:buNone/>
              <a:defRPr/>
            </a:pPr>
            <a:r>
              <a:rPr lang="en-GB" sz="1400" dirty="0" smtClean="0">
                <a:solidFill>
                  <a:schemeClr val="bg1"/>
                </a:solidFill>
                <a:latin typeface="+mj-lt"/>
                <a:ea typeface="Calibri"/>
                <a:cs typeface="Times New Roman"/>
              </a:rPr>
              <a:t>Dr John Hutchison – Vice Chair</a:t>
            </a:r>
          </a:p>
          <a:p>
            <a:pPr algn="just">
              <a:spcAft>
                <a:spcPts val="1000"/>
              </a:spcAft>
              <a:buFont typeface="Times New Roman" pitchFamily="16" charset="0"/>
              <a:buNone/>
              <a:defRPr/>
            </a:pPr>
            <a:r>
              <a:rPr lang="en-GB" sz="1400" dirty="0" smtClean="0">
                <a:solidFill>
                  <a:schemeClr val="bg1"/>
                </a:solidFill>
                <a:latin typeface="+mj-lt"/>
                <a:ea typeface="Calibri"/>
                <a:cs typeface="Times New Roman"/>
              </a:rPr>
              <a:t>Professor Mark Rainforth – Vice Chair</a:t>
            </a:r>
          </a:p>
          <a:p>
            <a:pPr algn="just">
              <a:spcAft>
                <a:spcPts val="1000"/>
              </a:spcAft>
              <a:buFont typeface="Times New Roman" pitchFamily="16" charset="0"/>
              <a:buNone/>
              <a:defRPr/>
            </a:pPr>
            <a:r>
              <a:rPr lang="en-GB" sz="1400" dirty="0" smtClean="0">
                <a:solidFill>
                  <a:schemeClr val="bg1"/>
                </a:solidFill>
                <a:latin typeface="+mj-lt"/>
                <a:ea typeface="Calibri"/>
                <a:cs typeface="Times New Roman"/>
              </a:rPr>
              <a:t>Professor Tony Wilson – Vice Chair</a:t>
            </a:r>
          </a:p>
          <a:p>
            <a:pPr algn="just">
              <a:spcAft>
                <a:spcPts val="1000"/>
              </a:spcAft>
              <a:buFont typeface="Times New Roman" pitchFamily="16" charset="0"/>
              <a:buNone/>
              <a:defRPr/>
            </a:pPr>
            <a:r>
              <a:rPr lang="en-GB" sz="1400" dirty="0" smtClean="0">
                <a:solidFill>
                  <a:schemeClr val="bg1"/>
                </a:solidFill>
                <a:latin typeface="+mj-lt"/>
                <a:ea typeface="Calibri"/>
                <a:cs typeface="Times New Roman"/>
              </a:rPr>
              <a:t>Dr Peter O’Toole – Vice Chair</a:t>
            </a:r>
          </a:p>
          <a:p>
            <a:pPr algn="just">
              <a:spcAft>
                <a:spcPts val="1000"/>
              </a:spcAft>
              <a:buFont typeface="Times New Roman" pitchFamily="16" charset="0"/>
              <a:buNone/>
              <a:defRPr/>
            </a:pPr>
            <a:r>
              <a:rPr lang="en-GB" sz="1400" dirty="0" smtClean="0">
                <a:solidFill>
                  <a:schemeClr val="bg1"/>
                </a:solidFill>
                <a:latin typeface="+mj-lt"/>
                <a:ea typeface="Calibri"/>
                <a:cs typeface="Times New Roman"/>
              </a:rPr>
              <a:t>Professor Ueli Aebi - EMS Executive Board Representative</a:t>
            </a:r>
          </a:p>
          <a:p>
            <a:pPr algn="just">
              <a:spcAft>
                <a:spcPts val="1000"/>
              </a:spcAft>
              <a:buFont typeface="Times New Roman" pitchFamily="16" charset="0"/>
              <a:buNone/>
              <a:defRPr/>
            </a:pPr>
            <a:r>
              <a:rPr lang="en-GB" sz="1400" dirty="0" smtClean="0">
                <a:solidFill>
                  <a:schemeClr val="bg1"/>
                </a:solidFill>
                <a:latin typeface="+mj-lt"/>
                <a:ea typeface="Calibri"/>
                <a:cs typeface="Times New Roman"/>
              </a:rPr>
              <a:t>Professor Rik Brydson - EMS Executive Board Representative</a:t>
            </a:r>
          </a:p>
          <a:p>
            <a:pPr algn="just">
              <a:spcAft>
                <a:spcPts val="1000"/>
              </a:spcAft>
              <a:buFont typeface="Times New Roman" pitchFamily="16" charset="0"/>
              <a:buNone/>
              <a:defRPr/>
            </a:pPr>
            <a:r>
              <a:rPr lang="en-GB" sz="1400" dirty="0" smtClean="0">
                <a:solidFill>
                  <a:schemeClr val="bg1"/>
                </a:solidFill>
                <a:latin typeface="+mj-lt"/>
                <a:ea typeface="Calibri"/>
                <a:cs typeface="Times New Roman"/>
              </a:rPr>
              <a:t>Dr </a:t>
            </a:r>
            <a:r>
              <a:rPr lang="en-GB" sz="1400" dirty="0" err="1" smtClean="0">
                <a:solidFill>
                  <a:schemeClr val="bg1"/>
                </a:solidFill>
                <a:latin typeface="+mj-lt"/>
                <a:ea typeface="Calibri"/>
                <a:cs typeface="Times New Roman"/>
              </a:rPr>
              <a:t>Pavel</a:t>
            </a:r>
            <a:r>
              <a:rPr lang="en-GB" sz="1400" dirty="0" smtClean="0">
                <a:solidFill>
                  <a:schemeClr val="bg1"/>
                </a:solidFill>
                <a:latin typeface="+mj-lt"/>
                <a:ea typeface="Calibri"/>
                <a:cs typeface="Times New Roman"/>
              </a:rPr>
              <a:t> </a:t>
            </a:r>
            <a:r>
              <a:rPr lang="en-GB" sz="1400" dirty="0" err="1" smtClean="0">
                <a:solidFill>
                  <a:schemeClr val="bg1"/>
                </a:solidFill>
                <a:latin typeface="+mj-lt"/>
                <a:ea typeface="Calibri"/>
                <a:cs typeface="Times New Roman"/>
              </a:rPr>
              <a:t>Hozak</a:t>
            </a:r>
            <a:r>
              <a:rPr lang="en-GB" sz="1400" dirty="0" smtClean="0">
                <a:solidFill>
                  <a:schemeClr val="bg1"/>
                </a:solidFill>
                <a:latin typeface="+mj-lt"/>
                <a:ea typeface="Calibri"/>
                <a:cs typeface="Times New Roman"/>
              </a:rPr>
              <a:t> - EMS Executive Board Representative</a:t>
            </a:r>
          </a:p>
          <a:p>
            <a:pPr algn="just">
              <a:spcAft>
                <a:spcPts val="1000"/>
              </a:spcAft>
              <a:buFont typeface="Times New Roman" pitchFamily="16" charset="0"/>
              <a:buNone/>
              <a:defRPr/>
            </a:pPr>
            <a:r>
              <a:rPr lang="en-GB" sz="1400" dirty="0" smtClean="0">
                <a:solidFill>
                  <a:schemeClr val="bg1"/>
                </a:solidFill>
                <a:latin typeface="+mj-lt"/>
                <a:ea typeface="Calibri"/>
                <a:cs typeface="Times New Roman"/>
              </a:rPr>
              <a:t>Professor Joachim Mayer - EMS Executive Board Representative</a:t>
            </a:r>
          </a:p>
          <a:p>
            <a:pPr marL="0" indent="0">
              <a:lnSpc>
                <a:spcPct val="80000"/>
              </a:lnSpc>
              <a:spcBef>
                <a:spcPts val="600"/>
              </a:spcBef>
              <a:buClr>
                <a:srgbClr val="FFFFFF"/>
              </a:buClr>
              <a:buFont typeface="Times New Roman" pitchFamily="16" charset="0"/>
              <a:buNone/>
              <a:defRPr/>
            </a:pPr>
            <a:endParaRPr lang="en-GB" sz="2400" dirty="0" smtClean="0">
              <a:solidFill>
                <a:srgbClr val="FFFFFF"/>
              </a:solidFill>
              <a:latin typeface="+mj-lt"/>
            </a:endParaRPr>
          </a:p>
          <a:p>
            <a:pPr marL="0" indent="0">
              <a:lnSpc>
                <a:spcPct val="80000"/>
              </a:lnSpc>
              <a:spcBef>
                <a:spcPts val="600"/>
              </a:spcBef>
              <a:buClr>
                <a:srgbClr val="FFFFFF"/>
              </a:buClr>
              <a:buFont typeface="Times New Roman" pitchFamily="16" charset="0"/>
              <a:buNone/>
              <a:defRPr/>
            </a:pPr>
            <a:r>
              <a:rPr lang="en-GB" sz="2000" dirty="0" smtClean="0">
                <a:solidFill>
                  <a:srgbClr val="FFFFFF"/>
                </a:solidFill>
                <a:latin typeface="+mj-lt"/>
              </a:rPr>
              <a:t>EMS Advisors</a:t>
            </a:r>
          </a:p>
          <a:p>
            <a:pPr marL="0" indent="0">
              <a:spcBef>
                <a:spcPts val="600"/>
              </a:spcBef>
              <a:buClr>
                <a:srgbClr val="FFFFFF"/>
              </a:buClr>
              <a:buFont typeface="Times New Roman" pitchFamily="16" charset="0"/>
              <a:buNone/>
              <a:defRPr/>
            </a:pPr>
            <a:r>
              <a:rPr lang="en-GB" sz="1400" dirty="0" smtClean="0">
                <a:solidFill>
                  <a:srgbClr val="FFFFFF"/>
                </a:solidFill>
                <a:latin typeface="+mj-lt"/>
                <a:cs typeface="Calibri" pitchFamily="34" charset="0"/>
              </a:rPr>
              <a:t>Professor Paul Midgley – President EMS</a:t>
            </a:r>
          </a:p>
          <a:p>
            <a:pPr marL="0" indent="0">
              <a:spcBef>
                <a:spcPts val="600"/>
              </a:spcBef>
              <a:buClr>
                <a:srgbClr val="FFFFFF"/>
              </a:buClr>
              <a:buFont typeface="Times New Roman" pitchFamily="16" charset="0"/>
              <a:buNone/>
              <a:defRPr/>
            </a:pPr>
            <a:r>
              <a:rPr lang="en-GB" sz="1400" dirty="0" smtClean="0">
                <a:solidFill>
                  <a:srgbClr val="FFFFFF"/>
                </a:solidFill>
                <a:latin typeface="+mj-lt"/>
                <a:cs typeface="Calibri" pitchFamily="34" charset="0"/>
              </a:rPr>
              <a:t>Professor Nick Schryvers – Secretary EMS</a:t>
            </a:r>
          </a:p>
          <a:p>
            <a:pPr marL="0" indent="0">
              <a:spcBef>
                <a:spcPts val="600"/>
              </a:spcBef>
              <a:buClr>
                <a:srgbClr val="FFFFFF"/>
              </a:buClr>
              <a:buFont typeface="Times New Roman" pitchFamily="16" charset="0"/>
              <a:buNone/>
              <a:defRPr/>
            </a:pPr>
            <a:r>
              <a:rPr lang="en-GB" sz="1400" dirty="0" smtClean="0">
                <a:solidFill>
                  <a:srgbClr val="FFFFFF"/>
                </a:solidFill>
                <a:latin typeface="+mj-lt"/>
                <a:cs typeface="Calibri" pitchFamily="34" charset="0"/>
              </a:rPr>
              <a:t>Dr Christian </a:t>
            </a:r>
            <a:r>
              <a:rPr lang="en-GB" sz="1400" dirty="0" err="1" smtClean="0">
                <a:solidFill>
                  <a:srgbClr val="FFFFFF"/>
                </a:solidFill>
                <a:latin typeface="+mj-lt"/>
                <a:cs typeface="Calibri" pitchFamily="34" charset="0"/>
              </a:rPr>
              <a:t>Schoeffer</a:t>
            </a:r>
            <a:r>
              <a:rPr lang="en-GB" sz="1400" dirty="0" smtClean="0">
                <a:solidFill>
                  <a:srgbClr val="FFFFFF"/>
                </a:solidFill>
                <a:latin typeface="+mj-lt"/>
                <a:cs typeface="Calibri" pitchFamily="34" charset="0"/>
              </a:rPr>
              <a:t> - EMS </a:t>
            </a:r>
            <a:r>
              <a:rPr lang="en-GB" sz="1400" dirty="0">
                <a:solidFill>
                  <a:srgbClr val="FFFFFF"/>
                </a:solidFill>
                <a:latin typeface="+mj-lt"/>
                <a:cs typeface="Calibri" pitchFamily="34" charset="0"/>
              </a:rPr>
              <a:t>Treasurer</a:t>
            </a:r>
            <a:endParaRPr lang="en-GB" sz="1400" dirty="0" smtClean="0">
              <a:solidFill>
                <a:srgbClr val="FFFFFF"/>
              </a:solidFill>
              <a:latin typeface="+mj-lt"/>
              <a:cs typeface="Calibri" pitchFamily="34" charset="0"/>
            </a:endParaRPr>
          </a:p>
          <a:p>
            <a:pPr marL="0" indent="0">
              <a:spcBef>
                <a:spcPts val="600"/>
              </a:spcBef>
              <a:buClr>
                <a:srgbClr val="FFFFFF"/>
              </a:buClr>
              <a:buFont typeface="Times New Roman" pitchFamily="16" charset="0"/>
              <a:buNone/>
              <a:defRPr/>
            </a:pPr>
            <a:r>
              <a:rPr lang="en-GB" sz="1400" dirty="0" smtClean="0">
                <a:solidFill>
                  <a:srgbClr val="FFFFFF"/>
                </a:solidFill>
                <a:latin typeface="+mj-lt"/>
                <a:cs typeface="Calibri" pitchFamily="34" charset="0"/>
              </a:rPr>
              <a:t>Dr Bob </a:t>
            </a:r>
            <a:r>
              <a:rPr lang="en-GB" sz="1400" dirty="0" err="1" smtClean="0">
                <a:solidFill>
                  <a:srgbClr val="FFFFFF"/>
                </a:solidFill>
                <a:latin typeface="+mj-lt"/>
                <a:cs typeface="Calibri" pitchFamily="34" charset="0"/>
              </a:rPr>
              <a:t>Hertzens</a:t>
            </a:r>
            <a:r>
              <a:rPr lang="en-GB" sz="1400" dirty="0" smtClean="0">
                <a:solidFill>
                  <a:srgbClr val="FFFFFF"/>
                </a:solidFill>
                <a:latin typeface="+mj-lt"/>
                <a:cs typeface="Calibri" pitchFamily="34" charset="0"/>
              </a:rPr>
              <a:t> – Chair ICMA</a:t>
            </a:r>
          </a:p>
        </p:txBody>
      </p:sp>
      <p:pic>
        <p:nvPicPr>
          <p:cNvPr id="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156895" y="0"/>
            <a:ext cx="6561138" cy="996950"/>
          </a:xfrm>
        </p:spPr>
        <p:txBody>
          <a:bodyPr/>
          <a:lstStyle/>
          <a:p>
            <a:r>
              <a:rPr lang="en-US" sz="4000" dirty="0" smtClean="0"/>
              <a:t>Plenary Speakers</a:t>
            </a:r>
          </a:p>
        </p:txBody>
      </p:sp>
      <p:pic>
        <p:nvPicPr>
          <p:cNvPr id="13316" name="Picture 3" descr="http://www.brookes.ac.uk/about/structure/court/profiles/about/structure/court/profiles/images/peter%20dobson.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168007" y="908720"/>
            <a:ext cx="709319" cy="65720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3317" name="Picture 4" descr="C:\Users\jess\AppData\Local\Microsoft\Windows\Temporary Internet Files\Content.Word\CC1 photothèque CNRS.JP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2168006" y="1738355"/>
            <a:ext cx="733297" cy="6502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3318" name="Picture 5" descr="http://www.nei.nih.gov/anniversary/symposia/lectures/images/fraser.jpg"/>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131624" y="2532624"/>
            <a:ext cx="745703" cy="7210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3319" name="Picture 6" descr="http://www.biozentrum.unibas.ch/pictures/engela.jpg"/>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2131624" y="3485728"/>
            <a:ext cx="781633" cy="71940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3320" name="Picture 4"/>
          <p:cNvPicPr>
            <a:picLocks noChangeAspect="1" noChangeArrowheads="1"/>
          </p:cNvPicPr>
          <p:nvPr/>
        </p:nvPicPr>
        <p:blipFill>
          <a:blip r:embed="rId6" cstate="print">
            <a:extLst>
              <a:ext uri="{28A0092B-C50C-407E-A947-70E740481C1C}">
                <a14:useLocalDpi xmlns="" xmlns:a14="http://schemas.microsoft.com/office/drawing/2010/main" val="0"/>
              </a:ext>
            </a:extLst>
          </a:blip>
          <a:srcRect/>
          <a:stretch>
            <a:fillRect/>
          </a:stretch>
        </p:blipFill>
        <p:spPr bwMode="auto">
          <a:xfrm>
            <a:off x="2153025" y="4373805"/>
            <a:ext cx="735677" cy="712821"/>
          </a:xfrm>
          <a:prstGeom prst="rect">
            <a:avLst/>
          </a:prstGeom>
          <a:noFill/>
          <a:ln>
            <a:noFill/>
          </a:ln>
          <a:effectLst/>
          <a:extLst>
            <a:ext uri="{909E8E84-426E-40DD-AFC4-6F175D3DCCD1}">
              <a14:hiddenFill xmlns="" xmlns:a14="http://schemas.microsoft.com/office/drawing/2010/main">
                <a:solidFill>
                  <a:srgbClr val="00B8FF"/>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4" name="Picture 5"/>
          <p:cNvPicPr>
            <a:picLocks noChangeAspect="1" noChangeArrowheads="1"/>
          </p:cNvPicPr>
          <p:nvPr/>
        </p:nvPicPr>
        <p:blipFill>
          <a:blip r:embed="rId7" cstate="print"/>
          <a:srcRect/>
          <a:stretch>
            <a:fillRect/>
          </a:stretch>
        </p:blipFill>
        <p:spPr bwMode="auto">
          <a:xfrm>
            <a:off x="251520" y="3485728"/>
            <a:ext cx="1485900" cy="2895600"/>
          </a:xfrm>
          <a:prstGeom prst="rect">
            <a:avLst/>
          </a:prstGeom>
          <a:noFill/>
          <a:ln w="9525">
            <a:noFill/>
            <a:miter lim="800000"/>
            <a:headEnd/>
            <a:tailEnd/>
          </a:ln>
        </p:spPr>
      </p:pic>
      <p:sp>
        <p:nvSpPr>
          <p:cNvPr id="4" name="TextBox 3"/>
          <p:cNvSpPr txBox="1"/>
          <p:nvPr/>
        </p:nvSpPr>
        <p:spPr>
          <a:xfrm>
            <a:off x="3326160" y="919594"/>
            <a:ext cx="3744416" cy="646331"/>
          </a:xfrm>
          <a:prstGeom prst="rect">
            <a:avLst/>
          </a:prstGeom>
          <a:noFill/>
        </p:spPr>
        <p:txBody>
          <a:bodyPr wrap="square" rtlCol="0">
            <a:spAutoFit/>
          </a:bodyPr>
          <a:lstStyle/>
          <a:p>
            <a:r>
              <a:rPr lang="en-GB" dirty="0"/>
              <a:t>Professor Peter Dobson – UK</a:t>
            </a:r>
          </a:p>
          <a:p>
            <a:endParaRPr lang="en-GB" dirty="0"/>
          </a:p>
        </p:txBody>
      </p:sp>
      <p:sp>
        <p:nvSpPr>
          <p:cNvPr id="13" name="TextBox 12"/>
          <p:cNvSpPr txBox="1"/>
          <p:nvPr/>
        </p:nvSpPr>
        <p:spPr>
          <a:xfrm>
            <a:off x="3326160" y="1844824"/>
            <a:ext cx="4765848" cy="646331"/>
          </a:xfrm>
          <a:prstGeom prst="rect">
            <a:avLst/>
          </a:prstGeom>
          <a:noFill/>
        </p:spPr>
        <p:txBody>
          <a:bodyPr wrap="square" rtlCol="0">
            <a:spAutoFit/>
          </a:bodyPr>
          <a:lstStyle/>
          <a:p>
            <a:r>
              <a:rPr lang="en-GB" dirty="0"/>
              <a:t>Professor Christian </a:t>
            </a:r>
            <a:r>
              <a:rPr lang="en-GB" dirty="0" err="1"/>
              <a:t>Colliex</a:t>
            </a:r>
            <a:r>
              <a:rPr lang="en-GB" dirty="0"/>
              <a:t> – France</a:t>
            </a:r>
          </a:p>
          <a:p>
            <a:endParaRPr lang="en-GB" dirty="0"/>
          </a:p>
        </p:txBody>
      </p:sp>
      <p:sp>
        <p:nvSpPr>
          <p:cNvPr id="15" name="TextBox 14"/>
          <p:cNvSpPr txBox="1"/>
          <p:nvPr/>
        </p:nvSpPr>
        <p:spPr>
          <a:xfrm>
            <a:off x="3315896" y="2746841"/>
            <a:ext cx="4765848" cy="646331"/>
          </a:xfrm>
          <a:prstGeom prst="rect">
            <a:avLst/>
          </a:prstGeom>
          <a:noFill/>
        </p:spPr>
        <p:txBody>
          <a:bodyPr wrap="square" rtlCol="0">
            <a:spAutoFit/>
          </a:bodyPr>
          <a:lstStyle/>
          <a:p>
            <a:r>
              <a:rPr lang="en-GB" dirty="0"/>
              <a:t>Dr Scott Fraser – USA</a:t>
            </a:r>
          </a:p>
          <a:p>
            <a:endParaRPr lang="en-GB" dirty="0"/>
          </a:p>
        </p:txBody>
      </p:sp>
      <p:sp>
        <p:nvSpPr>
          <p:cNvPr id="16" name="TextBox 15"/>
          <p:cNvSpPr txBox="1"/>
          <p:nvPr/>
        </p:nvSpPr>
        <p:spPr>
          <a:xfrm>
            <a:off x="3315896" y="3625875"/>
            <a:ext cx="4765848" cy="646331"/>
          </a:xfrm>
          <a:prstGeom prst="rect">
            <a:avLst/>
          </a:prstGeom>
          <a:noFill/>
        </p:spPr>
        <p:txBody>
          <a:bodyPr wrap="square" rtlCol="0">
            <a:spAutoFit/>
          </a:bodyPr>
          <a:lstStyle/>
          <a:p>
            <a:r>
              <a:rPr lang="en-GB" dirty="0"/>
              <a:t>Professor Andreas Engel – Switzerland</a:t>
            </a:r>
          </a:p>
          <a:p>
            <a:endParaRPr lang="en-GB" dirty="0"/>
          </a:p>
        </p:txBody>
      </p:sp>
      <p:sp>
        <p:nvSpPr>
          <p:cNvPr id="17" name="TextBox 16"/>
          <p:cNvSpPr txBox="1"/>
          <p:nvPr/>
        </p:nvSpPr>
        <p:spPr>
          <a:xfrm>
            <a:off x="3340723" y="4470356"/>
            <a:ext cx="4765848" cy="646331"/>
          </a:xfrm>
          <a:prstGeom prst="rect">
            <a:avLst/>
          </a:prstGeom>
          <a:noFill/>
        </p:spPr>
        <p:txBody>
          <a:bodyPr wrap="square" rtlCol="0">
            <a:spAutoFit/>
          </a:bodyPr>
          <a:lstStyle/>
          <a:p>
            <a:r>
              <a:rPr lang="en-GB" dirty="0"/>
              <a:t>Professor Jeff </a:t>
            </a:r>
            <a:r>
              <a:rPr lang="en-GB" dirty="0" err="1"/>
              <a:t>Lichtman</a:t>
            </a:r>
            <a:r>
              <a:rPr lang="en-GB" dirty="0"/>
              <a:t> – USA</a:t>
            </a:r>
          </a:p>
          <a:p>
            <a:endParaRPr lang="en-GB" dirty="0"/>
          </a:p>
        </p:txBody>
      </p:sp>
      <p:sp>
        <p:nvSpPr>
          <p:cNvPr id="18" name="TextBox 17"/>
          <p:cNvSpPr txBox="1"/>
          <p:nvPr/>
        </p:nvSpPr>
        <p:spPr>
          <a:xfrm>
            <a:off x="3340723" y="5234654"/>
            <a:ext cx="4765848" cy="646331"/>
          </a:xfrm>
          <a:prstGeom prst="rect">
            <a:avLst/>
          </a:prstGeom>
          <a:noFill/>
        </p:spPr>
        <p:txBody>
          <a:bodyPr wrap="square" rtlCol="0">
            <a:spAutoFit/>
          </a:bodyPr>
          <a:lstStyle/>
          <a:p>
            <a:r>
              <a:rPr lang="en-GB" dirty="0"/>
              <a:t>Professor </a:t>
            </a:r>
            <a:r>
              <a:rPr lang="en-GB" dirty="0" smtClean="0"/>
              <a:t>Tony Wilson - UK</a:t>
            </a:r>
            <a:endParaRPr lang="en-GB" dirty="0"/>
          </a:p>
          <a:p>
            <a:endParaRPr lang="en-GB" dirty="0"/>
          </a:p>
        </p:txBody>
      </p:sp>
      <p:pic>
        <p:nvPicPr>
          <p:cNvPr id="5" name="Picture 4"/>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2267744" y="5148917"/>
            <a:ext cx="498735" cy="646330"/>
          </a:xfrm>
          <a:prstGeom prst="rect">
            <a:avLst/>
          </a:prstGeom>
        </p:spPr>
      </p:pic>
      <p:sp>
        <p:nvSpPr>
          <p:cNvPr id="19" name="TextBox 18"/>
          <p:cNvSpPr txBox="1"/>
          <p:nvPr/>
        </p:nvSpPr>
        <p:spPr>
          <a:xfrm>
            <a:off x="3371595" y="6038059"/>
            <a:ext cx="4765848" cy="646331"/>
          </a:xfrm>
          <a:prstGeom prst="rect">
            <a:avLst/>
          </a:prstGeom>
          <a:noFill/>
        </p:spPr>
        <p:txBody>
          <a:bodyPr wrap="square" rtlCol="0">
            <a:spAutoFit/>
          </a:bodyPr>
          <a:lstStyle/>
          <a:p>
            <a:r>
              <a:rPr lang="en-GB" dirty="0"/>
              <a:t>Professor </a:t>
            </a:r>
            <a:r>
              <a:rPr lang="en-GB" dirty="0" smtClean="0"/>
              <a:t>Daniel </a:t>
            </a:r>
            <a:r>
              <a:rPr lang="en-GB" dirty="0" err="1" smtClean="0"/>
              <a:t>Schechtman</a:t>
            </a:r>
            <a:r>
              <a:rPr lang="en-GB" dirty="0" smtClean="0"/>
              <a:t>- Israel</a:t>
            </a:r>
            <a:endParaRPr lang="en-GB" dirty="0"/>
          </a:p>
          <a:p>
            <a:endParaRPr lang="en-GB" dirty="0"/>
          </a:p>
        </p:txBody>
      </p:sp>
      <p:pic>
        <p:nvPicPr>
          <p:cNvPr id="6" name="Picture 5"/>
          <p:cNvPicPr>
            <a:picLocks noChangeAspect="1"/>
          </p:cNvPicPr>
          <p:nvPr/>
        </p:nvPicPr>
        <p:blipFill>
          <a:blip r:embed="rId9" cstate="print">
            <a:extLst>
              <a:ext uri="{28A0092B-C50C-407E-A947-70E740481C1C}">
                <a14:useLocalDpi xmlns="" xmlns:a14="http://schemas.microsoft.com/office/drawing/2010/main" val="0"/>
              </a:ext>
            </a:extLst>
          </a:blip>
          <a:stretch>
            <a:fillRect/>
          </a:stretch>
        </p:blipFill>
        <p:spPr>
          <a:xfrm>
            <a:off x="2168007" y="5898647"/>
            <a:ext cx="696718" cy="792397"/>
          </a:xfrm>
          <a:prstGeom prst="rect">
            <a:avLst/>
          </a:prstGeom>
        </p:spPr>
      </p:pic>
    </p:spTree>
    <p:extLst>
      <p:ext uri="{BB962C8B-B14F-4D97-AF65-F5344CB8AC3E}">
        <p14:creationId xmlns="" xmlns:p14="http://schemas.microsoft.com/office/powerpoint/2010/main" val="24438201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1"/>
          <p:cNvSpPr txBox="1">
            <a:spLocks noChangeArrowheads="1"/>
          </p:cNvSpPr>
          <p:nvPr/>
        </p:nvSpPr>
        <p:spPr bwMode="auto">
          <a:xfrm>
            <a:off x="2123728" y="0"/>
            <a:ext cx="6562725" cy="11430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nchor="ctr"/>
          <a:lstStyle>
            <a:lvl1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1pPr>
            <a:lvl2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2pPr>
            <a:lvl3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3pPr>
            <a:lvl4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4pPr>
            <a:lvl5pPr eaLnBrk="0" hangingPunc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solidFill>
                  <a:schemeClr val="bg1"/>
                </a:solidFill>
                <a:latin typeface="Arial" charset="0"/>
                <a:ea typeface="Lucida Sans Unicode" pitchFamily="34" charset="0"/>
                <a:cs typeface="Lucida Sans Unicode" pitchFamily="34" charset="0"/>
              </a:defRPr>
            </a:lvl9pPr>
          </a:lstStyle>
          <a:p>
            <a:pPr eaLnBrk="1" hangingPunct="1"/>
            <a:r>
              <a:rPr lang="en-GB" sz="4400" dirty="0" smtClean="0">
                <a:solidFill>
                  <a:srgbClr val="FFFFFF"/>
                </a:solidFill>
                <a:latin typeface="Gill Sans MT" pitchFamily="34" charset="0"/>
              </a:rPr>
              <a:t>Agenda</a:t>
            </a:r>
            <a:endParaRPr lang="en-GB" sz="4400" dirty="0">
              <a:solidFill>
                <a:srgbClr val="FFFFFF"/>
              </a:solidFill>
              <a:latin typeface="Gill Sans MT" pitchFamily="34" charset="0"/>
            </a:endParaRPr>
          </a:p>
        </p:txBody>
      </p:sp>
      <p:sp>
        <p:nvSpPr>
          <p:cNvPr id="4099" name="Text Box 2"/>
          <p:cNvSpPr txBox="1">
            <a:spLocks noChangeArrowheads="1"/>
          </p:cNvSpPr>
          <p:nvPr/>
        </p:nvSpPr>
        <p:spPr bwMode="auto">
          <a:xfrm>
            <a:off x="2051720" y="980728"/>
            <a:ext cx="6634733" cy="51816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1pPr>
            <a:lvl2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2pPr>
            <a:lvl3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3pPr>
            <a:lvl4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4pPr>
            <a:lvl5pPr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911225" algn="l"/>
                <a:tab pos="1825625" algn="l"/>
                <a:tab pos="2740025" algn="l"/>
                <a:tab pos="3654425" algn="l"/>
                <a:tab pos="4568825" algn="l"/>
                <a:tab pos="5483225" algn="l"/>
                <a:tab pos="6397625" algn="l"/>
                <a:tab pos="7312025" algn="l"/>
                <a:tab pos="8226425" algn="l"/>
                <a:tab pos="9140825" algn="l"/>
                <a:tab pos="10055225" algn="l"/>
              </a:tabLst>
              <a:defRPr>
                <a:solidFill>
                  <a:schemeClr val="bg1"/>
                </a:solidFill>
                <a:latin typeface="Arial" charset="0"/>
                <a:ea typeface="Lucida Sans Unicode" pitchFamily="34" charset="0"/>
                <a:cs typeface="Lucida Sans Unicode" pitchFamily="34" charset="0"/>
              </a:defRPr>
            </a:lvl9pPr>
          </a:lstStyle>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Welcome and Event Overview - Professor Tony Wilson, RMS President</a:t>
            </a:r>
          </a:p>
          <a:p>
            <a:pPr eaLnBrk="1" hangingPunct="1">
              <a:spcBef>
                <a:spcPts val="800"/>
              </a:spcBef>
              <a:buClr>
                <a:srgbClr val="FFFFFF"/>
              </a:buClr>
              <a:buFont typeface="Arial" charset="0"/>
              <a:buChar char="•"/>
            </a:pPr>
            <a:r>
              <a:rPr lang="en-GB" sz="2400" b="1" dirty="0" smtClean="0">
                <a:solidFill>
                  <a:srgbClr val="FFFFFF"/>
                </a:solidFill>
                <a:latin typeface="Gill Sans MT" pitchFamily="34" charset="0"/>
              </a:rPr>
              <a:t>Scientific Programme - Dr Debbie Stokes, emc2012 Chair</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Exhibition and other Events in the Hall – Ms Allison Winton, RMS Event Director</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Event Promotion – Mr Rod Shipley, RMS CAB Chair</a:t>
            </a:r>
          </a:p>
          <a:p>
            <a:pPr eaLnBrk="1" hangingPunct="1">
              <a:spcBef>
                <a:spcPts val="800"/>
              </a:spcBef>
              <a:buClr>
                <a:srgbClr val="FFFFFF"/>
              </a:buClr>
              <a:buFont typeface="Arial" charset="0"/>
              <a:buChar char="•"/>
            </a:pPr>
            <a:r>
              <a:rPr lang="en-GB" sz="2400" dirty="0">
                <a:solidFill>
                  <a:schemeClr val="bg1">
                    <a:lumMod val="85000"/>
                  </a:schemeClr>
                </a:solidFill>
                <a:latin typeface="Gill Sans MT" pitchFamily="34" charset="0"/>
              </a:rPr>
              <a:t>Delegate Social </a:t>
            </a:r>
            <a:r>
              <a:rPr lang="en-GB" sz="2400" dirty="0" smtClean="0">
                <a:solidFill>
                  <a:schemeClr val="bg1">
                    <a:lumMod val="85000"/>
                  </a:schemeClr>
                </a:solidFill>
                <a:latin typeface="Gill Sans MT" pitchFamily="34" charset="0"/>
              </a:rPr>
              <a:t>Programme </a:t>
            </a:r>
            <a:r>
              <a:rPr lang="en-GB" sz="2400" dirty="0">
                <a:solidFill>
                  <a:schemeClr val="bg1">
                    <a:lumMod val="85000"/>
                  </a:schemeClr>
                </a:solidFill>
                <a:latin typeface="Gill Sans MT" pitchFamily="34" charset="0"/>
              </a:rPr>
              <a:t>– Ms Allison </a:t>
            </a:r>
            <a:r>
              <a:rPr lang="en-GB" sz="2400" dirty="0" smtClean="0">
                <a:solidFill>
                  <a:schemeClr val="bg1">
                    <a:lumMod val="85000"/>
                  </a:schemeClr>
                </a:solidFill>
                <a:latin typeface="Gill Sans MT" pitchFamily="34" charset="0"/>
              </a:rPr>
              <a:t>Winton</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Logistics – Ms Allison Winton</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Meet the Team</a:t>
            </a:r>
          </a:p>
          <a:p>
            <a:pPr eaLnBrk="1" hangingPunct="1">
              <a:spcBef>
                <a:spcPts val="800"/>
              </a:spcBef>
              <a:buClr>
                <a:srgbClr val="FFFFFF"/>
              </a:buClr>
              <a:buFont typeface="Arial" charset="0"/>
              <a:buChar char="•"/>
            </a:pPr>
            <a:r>
              <a:rPr lang="en-GB" sz="2400" dirty="0" smtClean="0">
                <a:solidFill>
                  <a:schemeClr val="bg1">
                    <a:lumMod val="85000"/>
                  </a:schemeClr>
                </a:solidFill>
                <a:latin typeface="Gill Sans MT" pitchFamily="34" charset="0"/>
              </a:rPr>
              <a:t>Venue Tour</a:t>
            </a:r>
          </a:p>
          <a:p>
            <a:pPr eaLnBrk="1" hangingPunct="1">
              <a:spcBef>
                <a:spcPts val="800"/>
              </a:spcBef>
              <a:buClr>
                <a:srgbClr val="FFFFFF"/>
              </a:buClr>
              <a:buFont typeface="Arial" charset="0"/>
              <a:buChar char="•"/>
            </a:pPr>
            <a:r>
              <a:rPr lang="en-GB" sz="2400" dirty="0" smtClean="0">
                <a:solidFill>
                  <a:srgbClr val="FFFFFF"/>
                </a:solidFill>
                <a:latin typeface="Gill Sans MT" pitchFamily="34" charset="0"/>
              </a:rPr>
              <a:t>Lunch</a:t>
            </a:r>
          </a:p>
        </p:txBody>
      </p:sp>
      <p:pic>
        <p:nvPicPr>
          <p:cNvPr id="1029" name="Picture 5"/>
          <p:cNvPicPr>
            <a:picLocks noChangeAspect="1" noChangeArrowheads="1"/>
          </p:cNvPicPr>
          <p:nvPr/>
        </p:nvPicPr>
        <p:blipFill>
          <a:blip r:embed="rId3" cstate="print"/>
          <a:srcRect/>
          <a:stretch>
            <a:fillRect/>
          </a:stretch>
        </p:blipFill>
        <p:spPr bwMode="auto">
          <a:xfrm>
            <a:off x="251520" y="3485728"/>
            <a:ext cx="1485900" cy="2895600"/>
          </a:xfrm>
          <a:prstGeom prst="rect">
            <a:avLst/>
          </a:prstGeom>
          <a:noFill/>
          <a:ln w="9525">
            <a:noFill/>
            <a:miter lim="800000"/>
            <a:headEnd/>
            <a:tailEnd/>
          </a:ln>
        </p:spPr>
      </p:pic>
    </p:spTree>
    <p:extLst>
      <p:ext uri="{BB962C8B-B14F-4D97-AF65-F5344CB8AC3E}">
        <p14:creationId xmlns="" xmlns:p14="http://schemas.microsoft.com/office/powerpoint/2010/main" val="82553055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Gill Sans MT"/>
        <a:ea typeface="Lucida Sans Unicode"/>
        <a:cs typeface="Lucida Sans Unicode"/>
      </a:majorFont>
      <a:minorFont>
        <a:latin typeface="Gill Sans MT"/>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Lucida Sans Unicode"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Lucida Sans Unicode" charset="0"/>
            <a:cs typeface="Lucida Sans Unicode"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Gill Sans MT"/>
        <a:ea typeface="Lucida Sans Unicode"/>
        <a:cs typeface="Lucida Sans Unicode"/>
      </a:majorFont>
      <a:minorFont>
        <a:latin typeface="Gill Sans MT"/>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Lucida Sans Unicode" charset="0"/>
            <a:cs typeface="Lucida Sans Unicode"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ea typeface="Lucida Sans Unicode" charset="0"/>
            <a:cs typeface="Lucida Sans Unicode"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3001</Words>
  <Application>Microsoft Office PowerPoint</Application>
  <PresentationFormat>On-screen Show (4:3)</PresentationFormat>
  <Paragraphs>722</Paragraphs>
  <Slides>36</Slides>
  <Notes>19</Notes>
  <HiddenSlides>0</HiddenSlides>
  <MMClips>0</MMClips>
  <ScaleCrop>false</ScaleCrop>
  <HeadingPairs>
    <vt:vector size="4" baseType="variant">
      <vt:variant>
        <vt:lpstr>Theme</vt:lpstr>
      </vt:variant>
      <vt:variant>
        <vt:i4>2</vt:i4>
      </vt:variant>
      <vt:variant>
        <vt:lpstr>Slide Titles</vt:lpstr>
      </vt:variant>
      <vt:variant>
        <vt:i4>36</vt:i4>
      </vt:variant>
    </vt:vector>
  </HeadingPairs>
  <TitlesOfParts>
    <vt:vector size="38" baseType="lpstr">
      <vt:lpstr>Default Design</vt:lpstr>
      <vt:lpstr>1_Default Design</vt:lpstr>
      <vt:lpstr>Slide 1</vt:lpstr>
      <vt:lpstr>Slide 2</vt:lpstr>
      <vt:lpstr>Slide 3</vt:lpstr>
      <vt:lpstr>Slide 4</vt:lpstr>
      <vt:lpstr>Slide 5</vt:lpstr>
      <vt:lpstr>Slide 6</vt:lpstr>
      <vt:lpstr>Slide 7</vt:lpstr>
      <vt:lpstr>Plenary Speakers</vt:lpstr>
      <vt:lpstr>Slide 9</vt:lpstr>
      <vt:lpstr>Slide 10</vt:lpstr>
      <vt:lpstr>Slide 11</vt:lpstr>
      <vt:lpstr>Slide 12</vt:lpstr>
      <vt:lpstr>Slide 13</vt:lpstr>
      <vt:lpstr>Slide 14</vt:lpstr>
      <vt:lpstr> </vt:lpstr>
      <vt:lpstr>Slide 16</vt:lpstr>
      <vt:lpstr>Slide 17</vt:lpstr>
      <vt:lpstr>Slide 18</vt:lpstr>
      <vt:lpstr>Slide 19</vt:lpstr>
      <vt:lpstr>Exhibitor Listing</vt:lpstr>
      <vt:lpstr>Slide 21</vt:lpstr>
      <vt:lpstr>Exhibitor Listing continued</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Allison Winton</dc:creator>
  <cp:lastModifiedBy>c.tarry</cp:lastModifiedBy>
  <cp:revision>461</cp:revision>
  <cp:lastPrinted>1601-01-01T00:00:00Z</cp:lastPrinted>
  <dcterms:created xsi:type="dcterms:W3CDTF">2010-06-23T08:00:18Z</dcterms:created>
  <dcterms:modified xsi:type="dcterms:W3CDTF">2012-03-01T10:49:38Z</dcterms:modified>
</cp:coreProperties>
</file>